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2"/>
    <p:sldMasterId id="2147483705" r:id="rId13"/>
    <p:sldMasterId id="2147483712" r:id="rId14"/>
    <p:sldMasterId id="2147483732" r:id="rId15"/>
    <p:sldMasterId id="2147483776" r:id="rId16"/>
    <p:sldMasterId id="2147483781" r:id="rId17"/>
    <p:sldMasterId id="2147483791" r:id="rId18"/>
    <p:sldMasterId id="2147483835" r:id="rId19"/>
    <p:sldMasterId id="2147483860" r:id="rId20"/>
    <p:sldMasterId id="2147483865" r:id="rId21"/>
    <p:sldMasterId id="2147483877" r:id="rId22"/>
  </p:sldMasterIdLst>
  <p:notesMasterIdLst>
    <p:notesMasterId r:id="rId46"/>
  </p:notesMasterIdLst>
  <p:handoutMasterIdLst>
    <p:handoutMasterId r:id="rId47"/>
  </p:handoutMasterIdLst>
  <p:sldIdLst>
    <p:sldId id="4663" r:id="rId23"/>
    <p:sldId id="4792" r:id="rId24"/>
    <p:sldId id="4757" r:id="rId25"/>
    <p:sldId id="4758" r:id="rId26"/>
    <p:sldId id="4759" r:id="rId27"/>
    <p:sldId id="4760" r:id="rId28"/>
    <p:sldId id="4769" r:id="rId29"/>
    <p:sldId id="4770" r:id="rId30"/>
    <p:sldId id="4790" r:id="rId31"/>
    <p:sldId id="4791" r:id="rId32"/>
    <p:sldId id="4761" r:id="rId33"/>
    <p:sldId id="4771" r:id="rId34"/>
    <p:sldId id="4763" r:id="rId35"/>
    <p:sldId id="4764" r:id="rId36"/>
    <p:sldId id="4772" r:id="rId37"/>
    <p:sldId id="4773" r:id="rId38"/>
    <p:sldId id="4774" r:id="rId39"/>
    <p:sldId id="4775" r:id="rId40"/>
    <p:sldId id="4778" r:id="rId41"/>
    <p:sldId id="4787" r:id="rId42"/>
    <p:sldId id="4781" r:id="rId43"/>
    <p:sldId id="4789" r:id="rId44"/>
    <p:sldId id="4784" r:id="rId45"/>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4F7"/>
    <a:srgbClr val="408C8C"/>
    <a:srgbClr val="CC0000"/>
    <a:srgbClr val="990033"/>
    <a:srgbClr val="FF9900"/>
    <a:srgbClr val="CC00CC"/>
    <a:srgbClr val="FF8C40"/>
    <a:srgbClr val="4066B3"/>
    <a:srgbClr val="FFD7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9" autoAdjust="0"/>
    <p:restoredTop sz="96036" autoAdjust="0"/>
  </p:normalViewPr>
  <p:slideViewPr>
    <p:cSldViewPr snapToGrid="0">
      <p:cViewPr varScale="1">
        <p:scale>
          <a:sx n="75" d="100"/>
          <a:sy n="75" d="100"/>
        </p:scale>
        <p:origin x="53" y="182"/>
      </p:cViewPr>
      <p:guideLst>
        <p:guide orient="horz" pos="3024"/>
        <p:guide pos="3840"/>
      </p:guideLst>
    </p:cSldViewPr>
  </p:slideViewPr>
  <p:outlineViewPr>
    <p:cViewPr>
      <p:scale>
        <a:sx n="33" d="100"/>
        <a:sy n="33" d="100"/>
      </p:scale>
      <p:origin x="0" y="37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62" d="100"/>
          <a:sy n="62" d="100"/>
        </p:scale>
        <p:origin x="2640" y="78"/>
      </p:cViewPr>
      <p:guideLst>
        <p:guide orient="horz" pos="2924"/>
        <p:guide pos="2200"/>
      </p:guideLst>
    </p:cSldViewPr>
  </p:notesViewPr>
  <p:gridSpacing cx="45720" cy="4572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2.xml"/><Relationship Id="rId18" Type="http://schemas.openxmlformats.org/officeDocument/2006/relationships/slideMaster" Target="slideMasters/slideMaster7.xml"/><Relationship Id="rId26" Type="http://schemas.openxmlformats.org/officeDocument/2006/relationships/slide" Target="slides/slide4.xml"/><Relationship Id="rId39"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Master" Target="slideMasters/slideMaster10.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Master" Target="slideMasters/slideMaster1.xml"/><Relationship Id="rId17" Type="http://schemas.openxmlformats.org/officeDocument/2006/relationships/slideMaster" Target="slideMasters/slideMaster6.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5.xml"/><Relationship Id="rId20" Type="http://schemas.openxmlformats.org/officeDocument/2006/relationships/slideMaster" Target="slideMasters/slideMaster9.xml"/><Relationship Id="rId29" Type="http://schemas.openxmlformats.org/officeDocument/2006/relationships/slide" Target="slides/slide7.xml"/><Relationship Id="rId41"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 Type="http://schemas.openxmlformats.org/officeDocument/2006/relationships/customXml" Target="../customXml/item5.xml"/><Relationship Id="rId15" Type="http://schemas.openxmlformats.org/officeDocument/2006/relationships/slideMaster" Target="slideMasters/slideMaster4.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Master" Target="slideMasters/slideMaster8.xml"/><Relationship Id="rId31" Type="http://schemas.openxmlformats.org/officeDocument/2006/relationships/slide" Target="slides/slide9.xml"/><Relationship Id="rId44"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3.xml"/><Relationship Id="rId22" Type="http://schemas.openxmlformats.org/officeDocument/2006/relationships/slideMaster" Target="slideMasters/slideMaster11.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dirty="0"/>
          </a:p>
        </p:txBody>
      </p:sp>
      <p:sp>
        <p:nvSpPr>
          <p:cNvPr id="3" name="Date Placeholder 2"/>
          <p:cNvSpPr>
            <a:spLocks noGrp="1"/>
          </p:cNvSpPr>
          <p:nvPr>
            <p:ph type="dt" sz="quarter" idx="1"/>
          </p:nvPr>
        </p:nvSpPr>
        <p:spPr>
          <a:xfrm>
            <a:off x="3956550" y="0"/>
            <a:ext cx="3026833" cy="464185"/>
          </a:xfrm>
          <a:prstGeom prst="rect">
            <a:avLst/>
          </a:prstGeom>
        </p:spPr>
        <p:txBody>
          <a:bodyPr vert="horz" lIns="92959" tIns="46480" rIns="92959" bIns="46480" rtlCol="0"/>
          <a:lstStyle>
            <a:lvl1pPr algn="r">
              <a:defRPr sz="1300"/>
            </a:lvl1pPr>
          </a:lstStyle>
          <a:p>
            <a:fld id="{6B423F14-6009-C548-B27F-FD321399CC6C}" type="datetimeFigureOut">
              <a:rPr lang="en-US" smtClean="0"/>
              <a:t>7/30/2020</a:t>
            </a:fld>
            <a:endParaRPr lang="en-US" dirty="0"/>
          </a:p>
        </p:txBody>
      </p:sp>
      <p:sp>
        <p:nvSpPr>
          <p:cNvPr id="4" name="Footer Placeholder 3"/>
          <p:cNvSpPr>
            <a:spLocks noGrp="1"/>
          </p:cNvSpPr>
          <p:nvPr>
            <p:ph type="ftr" sz="quarter" idx="2"/>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9" tIns="46480" rIns="92959" bIns="46480" rtlCol="0" anchor="b"/>
          <a:lstStyle>
            <a:lvl1pPr algn="r">
              <a:defRPr sz="1300"/>
            </a:lvl1pPr>
          </a:lstStyle>
          <a:p>
            <a:fld id="{17124201-6430-1341-9212-66E8B2E97CCB}" type="slidenum">
              <a:rPr lang="en-US" smtClean="0"/>
              <a:t>‹#›</a:t>
            </a:fld>
            <a:endParaRPr lang="en-US" dirty="0"/>
          </a:p>
        </p:txBody>
      </p:sp>
    </p:spTree>
    <p:extLst>
      <p:ext uri="{BB962C8B-B14F-4D97-AF65-F5344CB8AC3E}">
        <p14:creationId xmlns:p14="http://schemas.microsoft.com/office/powerpoint/2010/main" val="38845002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9" tIns="46480" rIns="92959" bIns="46480" rtlCol="0"/>
          <a:lstStyle>
            <a:lvl1pPr algn="l">
              <a:defRPr sz="13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9" tIns="46480" rIns="92959" bIns="46480" rtlCol="0"/>
          <a:lstStyle>
            <a:lvl1pPr algn="r">
              <a:defRPr sz="1300"/>
            </a:lvl1pPr>
          </a:lstStyle>
          <a:p>
            <a:fld id="{9DD2DAD5-A8D3-4135-9351-BEC0EE24FA87}" type="datetimeFigureOut">
              <a:rPr lang="en-US" smtClean="0"/>
              <a:t>7/30/2020</a:t>
            </a:fld>
            <a:endParaRPr lang="en-US" dirty="0"/>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9" tIns="46480" rIns="92959" bIns="46480"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9" tIns="46480" rIns="92959" bIns="464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9" tIns="46480" rIns="92959" bIns="464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9" tIns="46480" rIns="92959" bIns="46480" rtlCol="0" anchor="b"/>
          <a:lstStyle>
            <a:lvl1pPr algn="r">
              <a:defRPr sz="1300"/>
            </a:lvl1pPr>
          </a:lstStyle>
          <a:p>
            <a:fld id="{1E75861D-8152-450D-AC94-A80C6D646126}" type="slidenum">
              <a:rPr lang="en-US" smtClean="0"/>
              <a:t>‹#›</a:t>
            </a:fld>
            <a:endParaRPr lang="en-US" dirty="0"/>
          </a:p>
        </p:txBody>
      </p:sp>
    </p:spTree>
    <p:extLst>
      <p:ext uri="{BB962C8B-B14F-4D97-AF65-F5344CB8AC3E}">
        <p14:creationId xmlns:p14="http://schemas.microsoft.com/office/powerpoint/2010/main" val="41371084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648054d16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48054d16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3:33</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10</a:t>
            </a:fld>
            <a:endParaRPr lang="en-US" dirty="0"/>
          </a:p>
        </p:txBody>
      </p:sp>
    </p:spTree>
    <p:extLst>
      <p:ext uri="{BB962C8B-B14F-4D97-AF65-F5344CB8AC3E}">
        <p14:creationId xmlns:p14="http://schemas.microsoft.com/office/powerpoint/2010/main" val="1899098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2:16</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11</a:t>
            </a:fld>
            <a:endParaRPr lang="en-US" dirty="0"/>
          </a:p>
        </p:txBody>
      </p:sp>
    </p:spTree>
    <p:extLst>
      <p:ext uri="{BB962C8B-B14F-4D97-AF65-F5344CB8AC3E}">
        <p14:creationId xmlns:p14="http://schemas.microsoft.com/office/powerpoint/2010/main" val="3899859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2:41</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12</a:t>
            </a:fld>
            <a:endParaRPr lang="en-US" dirty="0"/>
          </a:p>
        </p:txBody>
      </p:sp>
    </p:spTree>
    <p:extLst>
      <p:ext uri="{BB962C8B-B14F-4D97-AF65-F5344CB8AC3E}">
        <p14:creationId xmlns:p14="http://schemas.microsoft.com/office/powerpoint/2010/main" val="2603558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3:37</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13</a:t>
            </a:fld>
            <a:endParaRPr lang="en-US" dirty="0"/>
          </a:p>
        </p:txBody>
      </p:sp>
    </p:spTree>
    <p:extLst>
      <p:ext uri="{BB962C8B-B14F-4D97-AF65-F5344CB8AC3E}">
        <p14:creationId xmlns:p14="http://schemas.microsoft.com/office/powerpoint/2010/main" val="259181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3:19</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14</a:t>
            </a:fld>
            <a:endParaRPr lang="en-US" dirty="0"/>
          </a:p>
        </p:txBody>
      </p:sp>
    </p:spTree>
    <p:extLst>
      <p:ext uri="{BB962C8B-B14F-4D97-AF65-F5344CB8AC3E}">
        <p14:creationId xmlns:p14="http://schemas.microsoft.com/office/powerpoint/2010/main" val="2657298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5:49</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15</a:t>
            </a:fld>
            <a:endParaRPr lang="en-US" dirty="0"/>
          </a:p>
        </p:txBody>
      </p:sp>
    </p:spTree>
    <p:extLst>
      <p:ext uri="{BB962C8B-B14F-4D97-AF65-F5344CB8AC3E}">
        <p14:creationId xmlns:p14="http://schemas.microsoft.com/office/powerpoint/2010/main" val="143559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52.8 minutes up to this point (3168 seconds).</a:t>
            </a:r>
          </a:p>
          <a:p>
            <a:r>
              <a:rPr lang="en-GB" dirty="0"/>
              <a:t>1:30</a:t>
            </a:r>
          </a:p>
          <a:p>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16</a:t>
            </a:fld>
            <a:endParaRPr lang="en-US" dirty="0"/>
          </a:p>
        </p:txBody>
      </p:sp>
    </p:spTree>
    <p:extLst>
      <p:ext uri="{BB962C8B-B14F-4D97-AF65-F5344CB8AC3E}">
        <p14:creationId xmlns:p14="http://schemas.microsoft.com/office/powerpoint/2010/main" val="89810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2:39</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17</a:t>
            </a:fld>
            <a:endParaRPr lang="en-US" dirty="0"/>
          </a:p>
        </p:txBody>
      </p:sp>
    </p:spTree>
    <p:extLst>
      <p:ext uri="{BB962C8B-B14F-4D97-AF65-F5344CB8AC3E}">
        <p14:creationId xmlns:p14="http://schemas.microsoft.com/office/powerpoint/2010/main" val="2476208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1:49</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18</a:t>
            </a:fld>
            <a:endParaRPr lang="en-US" dirty="0"/>
          </a:p>
        </p:txBody>
      </p:sp>
    </p:spTree>
    <p:extLst>
      <p:ext uri="{BB962C8B-B14F-4D97-AF65-F5344CB8AC3E}">
        <p14:creationId xmlns:p14="http://schemas.microsoft.com/office/powerpoint/2010/main" val="200702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1:53</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19</a:t>
            </a:fld>
            <a:endParaRPr lang="en-US" dirty="0"/>
          </a:p>
        </p:txBody>
      </p:sp>
    </p:spTree>
    <p:extLst>
      <p:ext uri="{BB962C8B-B14F-4D97-AF65-F5344CB8AC3E}">
        <p14:creationId xmlns:p14="http://schemas.microsoft.com/office/powerpoint/2010/main" val="421486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2:37</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2</a:t>
            </a:fld>
            <a:endParaRPr lang="en-US" dirty="0"/>
          </a:p>
        </p:txBody>
      </p:sp>
    </p:spTree>
    <p:extLst>
      <p:ext uri="{BB962C8B-B14F-4D97-AF65-F5344CB8AC3E}">
        <p14:creationId xmlns:p14="http://schemas.microsoft.com/office/powerpoint/2010/main" val="2911567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4:20</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20</a:t>
            </a:fld>
            <a:endParaRPr lang="en-US" dirty="0"/>
          </a:p>
        </p:txBody>
      </p:sp>
    </p:spTree>
    <p:extLst>
      <p:ext uri="{BB962C8B-B14F-4D97-AF65-F5344CB8AC3E}">
        <p14:creationId xmlns:p14="http://schemas.microsoft.com/office/powerpoint/2010/main" val="3137560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6:51</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21</a:t>
            </a:fld>
            <a:endParaRPr lang="en-US" dirty="0"/>
          </a:p>
        </p:txBody>
      </p:sp>
    </p:spTree>
    <p:extLst>
      <p:ext uri="{BB962C8B-B14F-4D97-AF65-F5344CB8AC3E}">
        <p14:creationId xmlns:p14="http://schemas.microsoft.com/office/powerpoint/2010/main" val="1297812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3:36</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22</a:t>
            </a:fld>
            <a:endParaRPr lang="en-US" dirty="0"/>
          </a:p>
        </p:txBody>
      </p:sp>
    </p:spTree>
    <p:extLst>
      <p:ext uri="{BB962C8B-B14F-4D97-AF65-F5344CB8AC3E}">
        <p14:creationId xmlns:p14="http://schemas.microsoft.com/office/powerpoint/2010/main" val="2338087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Total takes 78.4 minutes without questions</a:t>
            </a:r>
          </a:p>
          <a:p>
            <a:r>
              <a:rPr lang="en-GB" dirty="0"/>
              <a:t>4:24</a:t>
            </a:r>
          </a:p>
          <a:p>
            <a:r>
              <a:rPr lang="en-GB" dirty="0"/>
              <a:t>2</a:t>
            </a:r>
            <a:r>
              <a:rPr lang="en-GB" baseline="30000" dirty="0"/>
              <a:t>nd</a:t>
            </a:r>
            <a:r>
              <a:rPr lang="en-GB" dirty="0"/>
              <a:t> part takes 1537 seconds (25.6 min)</a:t>
            </a:r>
          </a:p>
          <a:p>
            <a:endParaRPr lang="en-GB" dirty="0"/>
          </a:p>
          <a:p>
            <a:r>
              <a:rPr lang="en-GB" dirty="0"/>
              <a:t>Total presentation takes </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23</a:t>
            </a:fld>
            <a:endParaRPr lang="en-US" dirty="0"/>
          </a:p>
        </p:txBody>
      </p:sp>
    </p:spTree>
    <p:extLst>
      <p:ext uri="{BB962C8B-B14F-4D97-AF65-F5344CB8AC3E}">
        <p14:creationId xmlns:p14="http://schemas.microsoft.com/office/powerpoint/2010/main" val="4595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2:07</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3</a:t>
            </a:fld>
            <a:endParaRPr lang="en-US" dirty="0"/>
          </a:p>
        </p:txBody>
      </p:sp>
    </p:spTree>
    <p:extLst>
      <p:ext uri="{BB962C8B-B14F-4D97-AF65-F5344CB8AC3E}">
        <p14:creationId xmlns:p14="http://schemas.microsoft.com/office/powerpoint/2010/main" val="34205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2:24</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4</a:t>
            </a:fld>
            <a:endParaRPr lang="en-US" dirty="0"/>
          </a:p>
        </p:txBody>
      </p:sp>
    </p:spTree>
    <p:extLst>
      <p:ext uri="{BB962C8B-B14F-4D97-AF65-F5344CB8AC3E}">
        <p14:creationId xmlns:p14="http://schemas.microsoft.com/office/powerpoint/2010/main" val="173448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4:15</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5</a:t>
            </a:fld>
            <a:endParaRPr lang="en-US" dirty="0"/>
          </a:p>
        </p:txBody>
      </p:sp>
    </p:spTree>
    <p:extLst>
      <p:ext uri="{BB962C8B-B14F-4D97-AF65-F5344CB8AC3E}">
        <p14:creationId xmlns:p14="http://schemas.microsoft.com/office/powerpoint/2010/main" val="2742226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6:07</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6</a:t>
            </a:fld>
            <a:endParaRPr lang="en-US" dirty="0"/>
          </a:p>
        </p:txBody>
      </p:sp>
    </p:spTree>
    <p:extLst>
      <p:ext uri="{BB962C8B-B14F-4D97-AF65-F5344CB8AC3E}">
        <p14:creationId xmlns:p14="http://schemas.microsoft.com/office/powerpoint/2010/main" val="131972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3:00</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7</a:t>
            </a:fld>
            <a:endParaRPr lang="en-US" dirty="0"/>
          </a:p>
        </p:txBody>
      </p:sp>
    </p:spTree>
    <p:extLst>
      <p:ext uri="{BB962C8B-B14F-4D97-AF65-F5344CB8AC3E}">
        <p14:creationId xmlns:p14="http://schemas.microsoft.com/office/powerpoint/2010/main" val="141165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5:28</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8</a:t>
            </a:fld>
            <a:endParaRPr lang="en-US" dirty="0"/>
          </a:p>
        </p:txBody>
      </p:sp>
    </p:spTree>
    <p:extLst>
      <p:ext uri="{BB962C8B-B14F-4D97-AF65-F5344CB8AC3E}">
        <p14:creationId xmlns:p14="http://schemas.microsoft.com/office/powerpoint/2010/main" val="390245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5:35</a:t>
            </a:r>
            <a:endParaRPr lang="en-US" dirty="0"/>
          </a:p>
        </p:txBody>
      </p:sp>
      <p:sp>
        <p:nvSpPr>
          <p:cNvPr id="4" name="Slide Number Placeholder 3"/>
          <p:cNvSpPr>
            <a:spLocks noGrp="1"/>
          </p:cNvSpPr>
          <p:nvPr>
            <p:ph type="sldNum" sz="quarter" idx="5"/>
          </p:nvPr>
        </p:nvSpPr>
        <p:spPr/>
        <p:txBody>
          <a:bodyPr/>
          <a:lstStyle/>
          <a:p>
            <a:fld id="{1E75861D-8152-450D-AC94-A80C6D646126}" type="slidenum">
              <a:rPr lang="en-US" smtClean="0"/>
              <a:t>9</a:t>
            </a:fld>
            <a:endParaRPr lang="en-US" dirty="0"/>
          </a:p>
        </p:txBody>
      </p:sp>
    </p:spTree>
    <p:extLst>
      <p:ext uri="{BB962C8B-B14F-4D97-AF65-F5344CB8AC3E}">
        <p14:creationId xmlns:p14="http://schemas.microsoft.com/office/powerpoint/2010/main" val="318511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5.jpg"/><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10.png"/><Relationship Id="rId5" Type="http://schemas.openxmlformats.org/officeDocument/2006/relationships/image" Target="../media/image8.emf"/><Relationship Id="rId4" Type="http://schemas.openxmlformats.org/officeDocument/2006/relationships/oleObject" Target="../embeddings/oleObject7.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10.png"/><Relationship Id="rId5" Type="http://schemas.openxmlformats.org/officeDocument/2006/relationships/image" Target="../media/image8.emf"/><Relationship Id="rId4" Type="http://schemas.openxmlformats.org/officeDocument/2006/relationships/oleObject" Target="../embeddings/oleObject8.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9.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0.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1.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2.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3.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4.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5.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6.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0.pn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7.bin"/></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4"/>
          <p:cNvSpPr>
            <a:spLocks noChangeArrowheads="1"/>
          </p:cNvSpPr>
          <p:nvPr/>
        </p:nvSpPr>
        <p:spPr bwMode="auto">
          <a:xfrm>
            <a:off x="3149600" y="6469064"/>
            <a:ext cx="5700184" cy="388937"/>
          </a:xfrm>
          <a:prstGeom prst="rect">
            <a:avLst/>
          </a:prstGeom>
          <a:noFill/>
          <a:ln w="9525">
            <a:noFill/>
            <a:miter lim="800000"/>
            <a:headEnd/>
            <a:tailEnd/>
          </a:ln>
        </p:spPr>
        <p:txBody>
          <a:bodyPr lIns="101882" tIns="50941" rIns="101882" bIns="50941" anchor="b">
            <a:prstTxWarp prst="textNoShape">
              <a:avLst/>
            </a:prstTxWarp>
          </a:bodyPr>
          <a:lstStyle>
            <a:lvl1pPr algn="ctr">
              <a:defRPr>
                <a:solidFill>
                  <a:srgbClr val="FF0000"/>
                </a:solidFill>
                <a:latin typeface="Arial" pitchFamily="29" charset="0"/>
              </a:defRPr>
            </a:lvl1pPr>
          </a:lstStyle>
          <a:p>
            <a:pPr fontAlgn="base">
              <a:spcBef>
                <a:spcPct val="0"/>
              </a:spcBef>
              <a:spcAft>
                <a:spcPct val="0"/>
              </a:spcAft>
              <a:defRPr/>
            </a:pPr>
            <a:endParaRPr lang="en-US" sz="1000" dirty="0">
              <a:ea typeface="ＭＳ Ｐゴシック" pitchFamily="29" charset="-128"/>
              <a:cs typeface="ＭＳ Ｐゴシック" pitchFamily="29" charset="-128"/>
            </a:endParaRPr>
          </a:p>
        </p:txBody>
      </p:sp>
      <p:cxnSp>
        <p:nvCxnSpPr>
          <p:cNvPr id="6" name="Straight Connector 5"/>
          <p:cNvCxnSpPr/>
          <p:nvPr userDrawn="1"/>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sp>
        <p:nvSpPr>
          <p:cNvPr id="2183170" name="Rectangle 2"/>
          <p:cNvSpPr>
            <a:spLocks noGrp="1" noChangeArrowheads="1"/>
          </p:cNvSpPr>
          <p:nvPr>
            <p:ph type="ctrTitle"/>
          </p:nvPr>
        </p:nvSpPr>
        <p:spPr>
          <a:xfrm>
            <a:off x="914400" y="2130426"/>
            <a:ext cx="10363200" cy="1470025"/>
          </a:xfrm>
        </p:spPr>
        <p:txBody>
          <a:bodyPr>
            <a:normAutofit/>
          </a:bodyPr>
          <a:lstStyle>
            <a:lvl1pPr>
              <a:defRPr/>
            </a:lvl1pPr>
          </a:lstStyle>
          <a:p>
            <a:r>
              <a:rPr lang="en-US" dirty="0"/>
              <a:t>Click to edit Master title style</a:t>
            </a:r>
          </a:p>
        </p:txBody>
      </p:sp>
      <p:sp>
        <p:nvSpPr>
          <p:cNvPr id="2183171" name="Rectangle 3"/>
          <p:cNvSpPr>
            <a:spLocks noGrp="1" noChangeArrowheads="1"/>
          </p:cNvSpPr>
          <p:nvPr>
            <p:ph type="subTitle" idx="1"/>
          </p:nvPr>
        </p:nvSpPr>
        <p:spPr>
          <a:xfrm>
            <a:off x="1828800" y="3886200"/>
            <a:ext cx="8534400" cy="1752600"/>
          </a:xfrm>
          <a:prstGeom prst="rect">
            <a:avLst/>
          </a:prstGeom>
        </p:spPr>
        <p:txBody>
          <a:bodyPr>
            <a:normAutofit/>
          </a:bodyPr>
          <a:lstStyle>
            <a:lvl1pPr marL="0" indent="0" algn="ctr">
              <a:buFontTx/>
              <a:buNone/>
              <a:defRPr sz="2400"/>
            </a:lvl1pPr>
          </a:lstStyle>
          <a:p>
            <a:r>
              <a:rPr lang="en-US" dirty="0"/>
              <a:t>Click to edit Master subtitle style</a:t>
            </a:r>
          </a:p>
        </p:txBody>
      </p:sp>
      <p:sp>
        <p:nvSpPr>
          <p:cNvPr id="12" name="Rectangle 4"/>
          <p:cNvSpPr>
            <a:spLocks noGrp="1" noChangeArrowheads="1"/>
          </p:cNvSpPr>
          <p:nvPr>
            <p:ph type="dt" sz="half" idx="2"/>
          </p:nvPr>
        </p:nvSpPr>
        <p:spPr bwMode="auto">
          <a:xfrm>
            <a:off x="135467" y="63341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lang="en-US" sz="900" b="0" smtClean="0">
                <a:solidFill>
                  <a:schemeClr val="tx1">
                    <a:lumMod val="50000"/>
                    <a:lumOff val="50000"/>
                  </a:schemeClr>
                </a:solidFill>
                <a:latin typeface="Arial"/>
                <a:cs typeface="Arial"/>
              </a:defRPr>
            </a:lvl1pPr>
          </a:lstStyle>
          <a:p>
            <a:pPr>
              <a:spcAft>
                <a:spcPct val="0"/>
              </a:spcAft>
            </a:pPr>
            <a:endParaRPr lang="en-US" dirty="0">
              <a:solidFill>
                <a:prstClr val="black">
                  <a:lumMod val="50000"/>
                  <a:lumOff val="50000"/>
                </a:prstClr>
              </a:solidFill>
            </a:endParaRPr>
          </a:p>
        </p:txBody>
      </p:sp>
      <p:sp>
        <p:nvSpPr>
          <p:cNvPr id="13" name="Rectangle 5"/>
          <p:cNvSpPr>
            <a:spLocks noGrp="1" noChangeArrowheads="1"/>
          </p:cNvSpPr>
          <p:nvPr>
            <p:ph type="ftr" sz="quarter" idx="3"/>
          </p:nvPr>
        </p:nvSpPr>
        <p:spPr bwMode="auto">
          <a:xfrm>
            <a:off x="3191934" y="6330950"/>
            <a:ext cx="5808133"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Aft>
                <a:spcPct val="0"/>
              </a:spcAft>
              <a:defRPr sz="900" b="0">
                <a:solidFill>
                  <a:schemeClr val="tx1">
                    <a:lumMod val="50000"/>
                    <a:lumOff val="50000"/>
                  </a:schemeClr>
                </a:solidFill>
                <a:latin typeface="Arial"/>
                <a:cs typeface="Arial"/>
              </a:defRPr>
            </a:lvl1pPr>
          </a:lstStyle>
          <a:p>
            <a:pPr>
              <a:defRPr/>
            </a:pPr>
            <a:endParaRPr lang="en-US" dirty="0">
              <a:solidFill>
                <a:prstClr val="black">
                  <a:lumMod val="50000"/>
                  <a:lumOff val="50000"/>
                </a:prstClr>
              </a:solidFill>
            </a:endParaRPr>
          </a:p>
        </p:txBody>
      </p:sp>
    </p:spTree>
    <p:extLst>
      <p:ext uri="{BB962C8B-B14F-4D97-AF65-F5344CB8AC3E}">
        <p14:creationId xmlns:p14="http://schemas.microsoft.com/office/powerpoint/2010/main" val="64472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15ABD299-5AAF-5E40-8D6A-0EB5D790A2C8}" type="slidenum">
              <a:rPr>
                <a:solidFill>
                  <a:prstClr val="black">
                    <a:lumMod val="50000"/>
                    <a:lumOff val="50000"/>
                  </a:prstClr>
                </a:solidFill>
              </a:rPr>
              <a:pPr>
                <a:defRPr/>
              </a:pPr>
              <a:t>‹#›</a:t>
            </a:fld>
            <a:endParaRPr dirty="0">
              <a:solidFill>
                <a:prstClr val="black">
                  <a:lumMod val="50000"/>
                  <a:lumOff val="50000"/>
                </a:prstClr>
              </a:solidFill>
            </a:endParaRPr>
          </a:p>
        </p:txBody>
      </p:sp>
    </p:spTree>
    <p:extLst>
      <p:ext uri="{BB962C8B-B14F-4D97-AF65-F5344CB8AC3E}">
        <p14:creationId xmlns:p14="http://schemas.microsoft.com/office/powerpoint/2010/main" val="60927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09600" y="1028701"/>
            <a:ext cx="10972800" cy="4830763"/>
          </a:xfrm>
          <a:prstGeom prst="rect">
            <a:avLst/>
          </a:prstGeom>
        </p:spPr>
        <p:txBody>
          <a:bodyPr>
            <a:normAutofit/>
          </a:bodyPr>
          <a:lstStyle>
            <a:lvl1pPr>
              <a:defRPr sz="2800"/>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A495B59-72C7-4043-A6C2-9C02DF9EC7FB}" type="slidenum">
              <a:rPr>
                <a:solidFill>
                  <a:prstClr val="black">
                    <a:lumMod val="50000"/>
                    <a:lumOff val="50000"/>
                  </a:prstClr>
                </a:solidFill>
              </a:rPr>
              <a:pPr>
                <a:defRPr/>
              </a:pPr>
              <a:t>‹#›</a:t>
            </a:fld>
            <a:endParaRPr dirty="0">
              <a:solidFill>
                <a:prstClr val="black">
                  <a:lumMod val="50000"/>
                  <a:lumOff val="50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0755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57275"/>
            <a:ext cx="5384800" cy="2338388"/>
          </a:xfrm>
          <a:prstGeom prst="rect">
            <a:avLst/>
          </a:prstGeom>
        </p:spPr>
        <p:txBody>
          <a:bodyPr>
            <a:normAutofit/>
          </a:bodyPr>
          <a:lstStyle>
            <a:lvl1pPr>
              <a:defRPr sz="2400"/>
            </a:lvl1pPr>
            <a:lvl2pPr>
              <a:defRPr sz="2200"/>
            </a:lvl2pPr>
            <a:lvl3pPr>
              <a:defRPr sz="2000"/>
            </a:lvl3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057275"/>
            <a:ext cx="5384800" cy="2338388"/>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09600" y="3548064"/>
            <a:ext cx="5384800" cy="2339975"/>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7600" y="3548064"/>
            <a:ext cx="5384800" cy="2339975"/>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7AE49E12-D6F4-A948-99E9-1FD30A9EFFA7}" type="slidenum">
              <a:rPr>
                <a:solidFill>
                  <a:prstClr val="black">
                    <a:lumMod val="50000"/>
                    <a:lumOff val="50000"/>
                  </a:prstClr>
                </a:solidFill>
              </a:rPr>
              <a:pPr>
                <a:defRPr/>
              </a:pPr>
              <a:t>‹#›</a:t>
            </a:fld>
            <a:endParaRPr dirty="0">
              <a:solidFill>
                <a:prstClr val="black">
                  <a:lumMod val="50000"/>
                  <a:lumOff val="50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616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303301" y="354380"/>
            <a:ext cx="6026059" cy="1395412"/>
          </a:xfrm>
        </p:spPr>
        <p:txBody>
          <a:bodyPr anchor="t"/>
          <a:lstStyle>
            <a:lvl1pPr>
              <a:defRPr/>
            </a:lvl1pPr>
          </a:lstStyle>
          <a:p>
            <a:pPr lvl="0"/>
            <a:r>
              <a:rPr lang="en-US" noProof="0" dirty="0"/>
              <a:t>Select to edit master title</a:t>
            </a:r>
          </a:p>
        </p:txBody>
      </p:sp>
      <p:sp>
        <p:nvSpPr>
          <p:cNvPr id="63491" name="Rectangle 1027"/>
          <p:cNvSpPr>
            <a:spLocks noGrp="1" noChangeArrowheads="1"/>
          </p:cNvSpPr>
          <p:nvPr>
            <p:ph type="subTitle" idx="1"/>
          </p:nvPr>
        </p:nvSpPr>
        <p:spPr>
          <a:xfrm>
            <a:off x="307535" y="1795830"/>
            <a:ext cx="5987664" cy="1067092"/>
          </a:xfrm>
        </p:spPr>
        <p:txBody>
          <a:bodyPr/>
          <a:lstStyle>
            <a:lvl1pPr marL="0" indent="0">
              <a:buFontTx/>
              <a:buNone/>
              <a:defRPr sz="3200">
                <a:solidFill>
                  <a:schemeClr val="bg2"/>
                </a:solidFill>
              </a:defRPr>
            </a:lvl1pPr>
          </a:lstStyle>
          <a:p>
            <a:pPr lvl="0"/>
            <a:r>
              <a:rPr lang="en-US" noProof="0" dirty="0"/>
              <a:t>Select to edit master subtitle</a:t>
            </a:r>
          </a:p>
        </p:txBody>
      </p:sp>
      <p:sp>
        <p:nvSpPr>
          <p:cNvPr id="63515" name="Text Box 1051"/>
          <p:cNvSpPr txBox="1">
            <a:spLocks noChangeArrowheads="1"/>
          </p:cNvSpPr>
          <p:nvPr userDrawn="1"/>
        </p:nvSpPr>
        <p:spPr bwMode="auto">
          <a:xfrm>
            <a:off x="303301" y="5515119"/>
            <a:ext cx="59404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buFontTx/>
              <a:buNone/>
            </a:pPr>
            <a:r>
              <a:rPr lang="en-US" sz="1600" dirty="0">
                <a:solidFill>
                  <a:srgbClr val="1D2F68"/>
                </a:solidFill>
              </a:rPr>
              <a:t>Presented to: NASA</a:t>
            </a:r>
            <a:r>
              <a:rPr lang="en-US" sz="1600" baseline="0" dirty="0">
                <a:solidFill>
                  <a:srgbClr val="1D2F68"/>
                </a:solidFill>
              </a:rPr>
              <a:t> ATD-2 Industry Workshop</a:t>
            </a:r>
            <a:endParaRPr lang="en-US" sz="1600" dirty="0">
              <a:solidFill>
                <a:srgbClr val="1D2F68"/>
              </a:solidFill>
            </a:endParaRPr>
          </a:p>
          <a:p>
            <a:pPr>
              <a:spcBef>
                <a:spcPts val="0"/>
              </a:spcBef>
              <a:buFontTx/>
              <a:buNone/>
            </a:pPr>
            <a:r>
              <a:rPr lang="en-US" sz="1600" dirty="0">
                <a:solidFill>
                  <a:srgbClr val="1D2F68"/>
                </a:solidFill>
              </a:rPr>
              <a:t>By: Michael</a:t>
            </a:r>
            <a:r>
              <a:rPr lang="en-US" sz="1600" baseline="0" dirty="0">
                <a:solidFill>
                  <a:srgbClr val="1D2F68"/>
                </a:solidFill>
              </a:rPr>
              <a:t> Huffman, TFDM Program Manager</a:t>
            </a:r>
            <a:endParaRPr lang="en-US" sz="1600" dirty="0">
              <a:solidFill>
                <a:srgbClr val="1D2F68"/>
              </a:solidFill>
            </a:endParaRPr>
          </a:p>
          <a:p>
            <a:pPr>
              <a:spcBef>
                <a:spcPts val="0"/>
              </a:spcBef>
              <a:buFontTx/>
              <a:buNone/>
            </a:pPr>
            <a:r>
              <a:rPr lang="en-US" sz="1600" dirty="0">
                <a:solidFill>
                  <a:srgbClr val="1D2F68"/>
                </a:solidFill>
              </a:rPr>
              <a:t>Date:</a:t>
            </a:r>
            <a:r>
              <a:rPr lang="en-US" sz="1600" baseline="0" dirty="0">
                <a:solidFill>
                  <a:srgbClr val="1D2F68"/>
                </a:solidFill>
              </a:rPr>
              <a:t> September 4, 2019</a:t>
            </a:r>
            <a:endParaRPr lang="en-US" sz="1600" dirty="0">
              <a:solidFill>
                <a:srgbClr val="1D2F68"/>
              </a:solidFill>
            </a:endParaRPr>
          </a:p>
        </p:txBody>
      </p:sp>
      <p:pic>
        <p:nvPicPr>
          <p:cNvPr id="9" name="Picture 108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37968" y="-1588"/>
            <a:ext cx="4754033"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080"/>
          <p:cNvGrpSpPr>
            <a:grpSpLocks/>
          </p:cNvGrpSpPr>
          <p:nvPr userDrawn="1"/>
        </p:nvGrpSpPr>
        <p:grpSpPr bwMode="auto">
          <a:xfrm>
            <a:off x="7831667" y="271464"/>
            <a:ext cx="3206750" cy="909637"/>
            <a:chOff x="3700" y="171"/>
            <a:chExt cx="1515" cy="573"/>
          </a:xfrm>
        </p:grpSpPr>
        <p:pic>
          <p:nvPicPr>
            <p:cNvPr id="11"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00" y="171"/>
              <a:ext cx="573"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lnSpc>
                  <a:spcPct val="85000"/>
                </a:lnSpc>
                <a:buNone/>
                <a:defRPr/>
              </a:pPr>
              <a:r>
                <a:rPr lang="en-US" sz="1800" b="1" dirty="0">
                  <a:solidFill>
                    <a:srgbClr val="FFFFFF"/>
                  </a:solidFill>
                </a:rPr>
                <a:t>Federal Aviation</a:t>
              </a:r>
            </a:p>
            <a:p>
              <a:pPr eaLnBrk="1" hangingPunct="1">
                <a:lnSpc>
                  <a:spcPct val="85000"/>
                </a:lnSpc>
                <a:buNone/>
                <a:defRPr/>
              </a:pPr>
              <a:r>
                <a:rPr lang="en-US" sz="1800" b="1" dirty="0">
                  <a:solidFill>
                    <a:srgbClr val="FFFFFF"/>
                  </a:solidFill>
                </a:rPr>
                <a:t>Administration</a:t>
              </a:r>
            </a:p>
          </p:txBody>
        </p:sp>
      </p:grpSp>
    </p:spTree>
    <p:extLst>
      <p:ext uri="{BB962C8B-B14F-4D97-AF65-F5344CB8AC3E}">
        <p14:creationId xmlns:p14="http://schemas.microsoft.com/office/powerpoint/2010/main" val="213166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4452" y="6248400"/>
            <a:ext cx="2229376" cy="457200"/>
          </a:xfrm>
        </p:spPr>
        <p:txBody>
          <a:bodyPr/>
          <a:lstStyle>
            <a:lvl1pPr>
              <a:defRPr>
                <a:solidFill>
                  <a:schemeClr val="bg1">
                    <a:lumMod val="75000"/>
                  </a:schemeClr>
                </a:solidFill>
              </a:defRPr>
            </a:lvl1pPr>
          </a:lstStyle>
          <a:p>
            <a:r>
              <a:rPr lang="en-US"/>
              <a:t>June 15, 2016</a:t>
            </a:r>
            <a:endParaRPr lang="en-US" dirty="0"/>
          </a:p>
        </p:txBody>
      </p:sp>
      <p:sp>
        <p:nvSpPr>
          <p:cNvPr id="5" name="Footer Placeholder 4"/>
          <p:cNvSpPr>
            <a:spLocks noGrp="1"/>
          </p:cNvSpPr>
          <p:nvPr>
            <p:ph type="ftr" sz="quarter" idx="11"/>
          </p:nvPr>
        </p:nvSpPr>
        <p:spPr>
          <a:xfrm>
            <a:off x="2929064" y="6248400"/>
            <a:ext cx="3860800" cy="457200"/>
          </a:xfrm>
        </p:spPr>
        <p:txBody>
          <a:bodyPr/>
          <a:lstStyle>
            <a:lvl1pPr>
              <a:defRPr>
                <a:solidFill>
                  <a:schemeClr val="bg1">
                    <a:lumMod val="75000"/>
                  </a:schemeClr>
                </a:solidFill>
              </a:defRPr>
            </a:lvl1pPr>
          </a:lstStyle>
          <a:p>
            <a:r>
              <a:rPr lang="en-US"/>
              <a:t>TFDM JRC FID</a:t>
            </a:r>
            <a:endParaRPr lang="en-US" dirty="0"/>
          </a:p>
        </p:txBody>
      </p:sp>
      <p:sp>
        <p:nvSpPr>
          <p:cNvPr id="6" name="Slide Number Placeholder 5"/>
          <p:cNvSpPr>
            <a:spLocks noGrp="1"/>
          </p:cNvSpPr>
          <p:nvPr>
            <p:ph type="sldNum" sz="quarter" idx="12"/>
          </p:nvPr>
        </p:nvSpPr>
        <p:spPr>
          <a:xfrm>
            <a:off x="10216443" y="6248400"/>
            <a:ext cx="1172228"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3810396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June 15, 2016</a:t>
            </a:r>
          </a:p>
        </p:txBody>
      </p:sp>
      <p:sp>
        <p:nvSpPr>
          <p:cNvPr id="6" name="Footer Placeholder 5"/>
          <p:cNvSpPr>
            <a:spLocks noGrp="1"/>
          </p:cNvSpPr>
          <p:nvPr>
            <p:ph type="ftr" sz="quarter" idx="11"/>
          </p:nvPr>
        </p:nvSpPr>
        <p:spPr/>
        <p:txBody>
          <a:bodyPr/>
          <a:lstStyle>
            <a:lvl1pPr>
              <a:defRPr/>
            </a:lvl1pPr>
          </a:lstStyle>
          <a:p>
            <a:r>
              <a:rPr lang="en-US"/>
              <a:t>TFDM JRC FID</a:t>
            </a: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500946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June 15, 2016</a:t>
            </a:r>
          </a:p>
        </p:txBody>
      </p:sp>
      <p:sp>
        <p:nvSpPr>
          <p:cNvPr id="4" name="Footer Placeholder 3"/>
          <p:cNvSpPr>
            <a:spLocks noGrp="1"/>
          </p:cNvSpPr>
          <p:nvPr>
            <p:ph type="ftr" sz="quarter" idx="11"/>
          </p:nvPr>
        </p:nvSpPr>
        <p:spPr/>
        <p:txBody>
          <a:bodyPr/>
          <a:lstStyle>
            <a:lvl1pPr>
              <a:defRPr/>
            </a:lvl1pPr>
          </a:lstStyle>
          <a:p>
            <a:r>
              <a:rPr lang="en-US"/>
              <a:t>TFDM JRC FID</a:t>
            </a: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3899097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June 15, 2016</a:t>
            </a:r>
          </a:p>
        </p:txBody>
      </p:sp>
      <p:sp>
        <p:nvSpPr>
          <p:cNvPr id="3" name="Footer Placeholder 2"/>
          <p:cNvSpPr>
            <a:spLocks noGrp="1"/>
          </p:cNvSpPr>
          <p:nvPr>
            <p:ph type="ftr" sz="quarter" idx="11"/>
          </p:nvPr>
        </p:nvSpPr>
        <p:spPr/>
        <p:txBody>
          <a:bodyPr/>
          <a:lstStyle>
            <a:lvl1pPr>
              <a:defRPr/>
            </a:lvl1pPr>
          </a:lstStyle>
          <a:p>
            <a:r>
              <a:rPr lang="en-US"/>
              <a:t>TFDM JRC FID</a:t>
            </a: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1306837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June 15, 2016</a:t>
            </a:r>
          </a:p>
        </p:txBody>
      </p:sp>
      <p:sp>
        <p:nvSpPr>
          <p:cNvPr id="6" name="Footer Placeholder 5"/>
          <p:cNvSpPr>
            <a:spLocks noGrp="1"/>
          </p:cNvSpPr>
          <p:nvPr>
            <p:ph type="ftr" sz="quarter" idx="11"/>
          </p:nvPr>
        </p:nvSpPr>
        <p:spPr/>
        <p:txBody>
          <a:bodyPr/>
          <a:lstStyle>
            <a:lvl1pPr>
              <a:defRPr/>
            </a:lvl1pPr>
          </a:lstStyle>
          <a:p>
            <a:r>
              <a:rPr lang="en-US"/>
              <a:t>TFDM JRC FID</a:t>
            </a: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1990392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40085" y="0"/>
            <a:ext cx="4751916"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1080">
            <a:extLst>
              <a:ext uri="{FF2B5EF4-FFF2-40B4-BE49-F238E27FC236}">
                <a16:creationId xmlns:a16="http://schemas.microsoft.com/office/drawing/2014/main" id="{340B59B5-8D93-4AF3-9698-1FD8AA575599}"/>
              </a:ext>
            </a:extLst>
          </p:cNvPr>
          <p:cNvGrpSpPr>
            <a:grpSpLocks/>
          </p:cNvGrpSpPr>
          <p:nvPr userDrawn="1"/>
        </p:nvGrpSpPr>
        <p:grpSpPr bwMode="auto">
          <a:xfrm>
            <a:off x="7831671" y="269875"/>
            <a:ext cx="3206750" cy="909638"/>
            <a:chOff x="3700" y="171"/>
            <a:chExt cx="1515" cy="573"/>
          </a:xfrm>
        </p:grpSpPr>
        <p:pic>
          <p:nvPicPr>
            <p:cNvPr id="11" name="Picture 1079">
              <a:extLst>
                <a:ext uri="{FF2B5EF4-FFF2-40B4-BE49-F238E27FC236}">
                  <a16:creationId xmlns:a16="http://schemas.microsoft.com/office/drawing/2014/main" id="{C8C260E9-67E3-4833-AAB9-476086F2A1F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1071">
              <a:extLst>
                <a:ext uri="{FF2B5EF4-FFF2-40B4-BE49-F238E27FC236}">
                  <a16:creationId xmlns:a16="http://schemas.microsoft.com/office/drawing/2014/main" id="{A1029C35-64B2-4D1F-BF36-C3B376621D92}"/>
                </a:ext>
              </a:extLst>
            </p:cNvPr>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lnSpc>
                  <a:spcPct val="85000"/>
                </a:lnSpc>
                <a:spcBef>
                  <a:spcPct val="0"/>
                </a:spcBef>
                <a:spcAft>
                  <a:spcPct val="0"/>
                </a:spcAft>
              </a:pPr>
              <a:r>
                <a:rPr lang="en-US" sz="1800" b="1">
                  <a:solidFill>
                    <a:srgbClr val="FFFFFF"/>
                  </a:solidFill>
                  <a:latin typeface="Arial" charset="0"/>
                </a:rPr>
                <a:t>Federal Aviation</a:t>
              </a:r>
            </a:p>
            <a:p>
              <a:pPr defTabSz="914400" fontAlgn="base">
                <a:lnSpc>
                  <a:spcPct val="85000"/>
                </a:lnSpc>
                <a:spcBef>
                  <a:spcPct val="0"/>
                </a:spcBef>
                <a:spcAft>
                  <a:spcPct val="0"/>
                </a:spcAft>
              </a:pPr>
              <a:r>
                <a:rPr lang="en-US" sz="1800" b="1">
                  <a:solidFill>
                    <a:srgbClr val="FFFFFF"/>
                  </a:solidFill>
                  <a:latin typeface="Arial" charset="0"/>
                </a:rPr>
                <a:t>Administration</a:t>
              </a:r>
            </a:p>
          </p:txBody>
        </p:sp>
      </p:grpSp>
      <p:sp>
        <p:nvSpPr>
          <p:cNvPr id="63490" name="Rectangle 1026"/>
          <p:cNvSpPr>
            <a:spLocks noGrp="1" noChangeArrowheads="1"/>
          </p:cNvSpPr>
          <p:nvPr>
            <p:ph type="ctrTitle"/>
          </p:nvPr>
        </p:nvSpPr>
        <p:spPr>
          <a:xfrm>
            <a:off x="594784" y="312738"/>
            <a:ext cx="6644216" cy="1395412"/>
          </a:xfrm>
        </p:spPr>
        <p:txBody>
          <a:bodyPr anchor="t"/>
          <a:lstStyle>
            <a:lvl1pPr>
              <a:defRPr sz="3600"/>
            </a:lvl1pPr>
          </a:lstStyle>
          <a:p>
            <a:pPr lvl="0"/>
            <a:r>
              <a:rPr lang="en-US" noProof="0"/>
              <a:t>Click to edit Master title style</a:t>
            </a:r>
          </a:p>
        </p:txBody>
      </p:sp>
      <p:sp>
        <p:nvSpPr>
          <p:cNvPr id="63491" name="Rectangle 1027"/>
          <p:cNvSpPr>
            <a:spLocks noGrp="1" noChangeArrowheads="1"/>
          </p:cNvSpPr>
          <p:nvPr>
            <p:ph type="subTitle" idx="1"/>
          </p:nvPr>
        </p:nvSpPr>
        <p:spPr>
          <a:xfrm>
            <a:off x="599017" y="1754188"/>
            <a:ext cx="6601883" cy="1752600"/>
          </a:xfrm>
        </p:spPr>
        <p:txBody>
          <a:bodyPr/>
          <a:lstStyle>
            <a:lvl1pPr marL="0" indent="0">
              <a:buFontTx/>
              <a:buNone/>
              <a:defRPr sz="3200" baseline="0">
                <a:solidFill>
                  <a:schemeClr val="bg2"/>
                </a:solidFill>
              </a:defRPr>
            </a:lvl1pPr>
          </a:lstStyle>
          <a:p>
            <a:pPr lvl="0"/>
            <a:r>
              <a:rPr lang="en-US" noProof="0"/>
              <a:t>Click to edit Master subtitle style</a:t>
            </a:r>
          </a:p>
        </p:txBody>
      </p:sp>
    </p:spTree>
    <p:extLst>
      <p:ext uri="{BB962C8B-B14F-4D97-AF65-F5344CB8AC3E}">
        <p14:creationId xmlns:p14="http://schemas.microsoft.com/office/powerpoint/2010/main" val="29835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41401"/>
            <a:ext cx="10972800" cy="4830763"/>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393F251-C5DF-C44A-B1C6-A675597FFAB7}" type="slidenum">
              <a:rPr>
                <a:solidFill>
                  <a:prstClr val="black">
                    <a:lumMod val="50000"/>
                    <a:lumOff val="50000"/>
                  </a:prstClr>
                </a:solidFill>
              </a:rPr>
              <a:pPr>
                <a:defRPr/>
              </a:pPr>
              <a:t>‹#›</a:t>
            </a:fld>
            <a:endParaRPr dirty="0">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5530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i="1"/>
            </a:lvl1pPr>
          </a:lstStyle>
          <a:p>
            <a:r>
              <a:rPr lang="en-US"/>
              <a:t>Click to edit Master title style</a:t>
            </a:r>
          </a:p>
        </p:txBody>
      </p:sp>
      <p:sp>
        <p:nvSpPr>
          <p:cNvPr id="3" name="Content Placeholder 2"/>
          <p:cNvSpPr>
            <a:spLocks noGrp="1"/>
          </p:cNvSpPr>
          <p:nvPr>
            <p:ph idx="1"/>
          </p:nvPr>
        </p:nvSpPr>
        <p:spPr>
          <a:xfrm>
            <a:off x="660401" y="1026544"/>
            <a:ext cx="10733617" cy="45807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9169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8180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54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788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217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929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754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9922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737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327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3041C27B-0510-904A-AA05-898D3E578CA3}" type="slidenum">
              <a:rPr>
                <a:solidFill>
                  <a:prstClr val="black">
                    <a:lumMod val="50000"/>
                    <a:lumOff val="50000"/>
                  </a:prstClr>
                </a:solidFill>
              </a:rPr>
              <a:pPr>
                <a:defRPr/>
              </a:pPr>
              <a:t>‹#›</a:t>
            </a:fld>
            <a:endParaRPr dirty="0">
              <a:solidFill>
                <a:prstClr val="black">
                  <a:lumMod val="50000"/>
                  <a:lumOff val="50000"/>
                </a:prstClr>
              </a:solidFill>
            </a:endParaRPr>
          </a:p>
        </p:txBody>
      </p:sp>
    </p:spTree>
    <p:extLst>
      <p:ext uri="{BB962C8B-B14F-4D97-AF65-F5344CB8AC3E}">
        <p14:creationId xmlns:p14="http://schemas.microsoft.com/office/powerpoint/2010/main" val="395302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755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 Slide Title">
    <p:spTree>
      <p:nvGrpSpPr>
        <p:cNvPr id="1" name=""/>
        <p:cNvGrpSpPr/>
        <p:nvPr/>
      </p:nvGrpSpPr>
      <p:grpSpPr>
        <a:xfrm>
          <a:off x="0" y="0"/>
          <a:ext cx="0" cy="0"/>
          <a:chOff x="0" y="0"/>
          <a:chExt cx="0" cy="0"/>
        </a:xfrm>
      </p:grpSpPr>
      <p:sp>
        <p:nvSpPr>
          <p:cNvPr id="4" name="Freeform 47"/>
          <p:cNvSpPr>
            <a:spLocks/>
          </p:cNvSpPr>
          <p:nvPr userDrawn="1"/>
        </p:nvSpPr>
        <p:spPr bwMode="auto">
          <a:xfrm>
            <a:off x="6946902" y="0"/>
            <a:ext cx="5262033" cy="6904567"/>
          </a:xfrm>
          <a:custGeom>
            <a:avLst/>
            <a:gdLst>
              <a:gd name="T0" fmla="*/ 2147483647 w 10000"/>
              <a:gd name="T1" fmla="*/ 2147483647 h 10001"/>
              <a:gd name="T2" fmla="*/ 2147483647 w 10000"/>
              <a:gd name="T3" fmla="*/ 2147483647 h 10001"/>
              <a:gd name="T4" fmla="*/ 2147483647 w 10000"/>
              <a:gd name="T5" fmla="*/ 2147483647 h 10001"/>
              <a:gd name="T6" fmla="*/ 2147483647 w 10000"/>
              <a:gd name="T7" fmla="*/ 0 h 10001"/>
              <a:gd name="T8" fmla="*/ 2147483647 w 10000"/>
              <a:gd name="T9" fmla="*/ 2147483647 h 100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1">
                <a:moveTo>
                  <a:pt x="5085" y="1"/>
                </a:moveTo>
                <a:cubicBezTo>
                  <a:pt x="2196" y="2118"/>
                  <a:pt x="-623" y="5218"/>
                  <a:pt x="120" y="9977"/>
                </a:cubicBezTo>
                <a:lnTo>
                  <a:pt x="9976" y="10001"/>
                </a:lnTo>
                <a:cubicBezTo>
                  <a:pt x="9988" y="5013"/>
                  <a:pt x="9992" y="3325"/>
                  <a:pt x="10000" y="0"/>
                </a:cubicBezTo>
                <a:lnTo>
                  <a:pt x="5085" y="1"/>
                </a:lnTo>
                <a:close/>
              </a:path>
            </a:pathLst>
          </a:custGeom>
          <a:solidFill>
            <a:srgbClr val="1B42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6" name="Image 21" descr="logo_thales.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15384" y="220135"/>
            <a:ext cx="3115733" cy="59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emi-cadre 14"/>
          <p:cNvSpPr/>
          <p:nvPr userDrawn="1"/>
        </p:nvSpPr>
        <p:spPr bwMode="auto">
          <a:xfrm>
            <a:off x="402167" y="1930401"/>
            <a:ext cx="516467" cy="527051"/>
          </a:xfrm>
          <a:prstGeom prst="halfFrame">
            <a:avLst>
              <a:gd name="adj1" fmla="val 12269"/>
              <a:gd name="adj2" fmla="val 13535"/>
            </a:avLst>
          </a:prstGeom>
          <a:solidFill>
            <a:srgbClr val="1B425F"/>
          </a:solidFill>
          <a:ln>
            <a:noFill/>
          </a:ln>
        </p:spPr>
        <p:txBody>
          <a:bodyPr/>
          <a:lstStyle/>
          <a:p>
            <a:pPr algn="ctr" fontAlgn="auto">
              <a:spcBef>
                <a:spcPts val="0"/>
              </a:spcBef>
              <a:spcAft>
                <a:spcPts val="0"/>
              </a:spcAft>
              <a:defRPr/>
            </a:pPr>
            <a:endParaRPr lang="fr-FR" sz="1800">
              <a:latin typeface="+mn-lt"/>
              <a:cs typeface="+mn-cs"/>
            </a:endParaRPr>
          </a:p>
        </p:txBody>
      </p:sp>
      <p:pic>
        <p:nvPicPr>
          <p:cNvPr id="9" name="Espace réservé pour une image  5"/>
          <p:cNvPicPr>
            <a:picLocks noGrp="1"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7376584" y="0"/>
            <a:ext cx="4800600" cy="6904567"/>
          </a:xfrm>
          <a:custGeom>
            <a:avLst/>
            <a:gdLst>
              <a:gd name="connsiteX0" fmla="*/ 0 w 3662362"/>
              <a:gd name="connsiteY0" fmla="*/ 0 h 5168900"/>
              <a:gd name="connsiteX1" fmla="*/ 3662362 w 3662362"/>
              <a:gd name="connsiteY1" fmla="*/ 0 h 5168900"/>
              <a:gd name="connsiteX2" fmla="*/ 3662362 w 3662362"/>
              <a:gd name="connsiteY2" fmla="*/ 5168900 h 5168900"/>
              <a:gd name="connsiteX3" fmla="*/ 0 w 3662362"/>
              <a:gd name="connsiteY3" fmla="*/ 5168900 h 5168900"/>
              <a:gd name="connsiteX4" fmla="*/ 0 w 3662362"/>
              <a:gd name="connsiteY4" fmla="*/ 0 h 5168900"/>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724025 w 3662362"/>
              <a:gd name="connsiteY0" fmla="*/ 0 h 5178425"/>
              <a:gd name="connsiteX1" fmla="*/ 3662362 w 3662362"/>
              <a:gd name="connsiteY1" fmla="*/ 9525 h 5178425"/>
              <a:gd name="connsiteX2" fmla="*/ 3662362 w 3662362"/>
              <a:gd name="connsiteY2" fmla="*/ 5178425 h 5178425"/>
              <a:gd name="connsiteX3" fmla="*/ 0 w 3662362"/>
              <a:gd name="connsiteY3" fmla="*/ 5178425 h 5178425"/>
              <a:gd name="connsiteX4" fmla="*/ 1724025 w 3662362"/>
              <a:gd name="connsiteY4" fmla="*/ 0 h 5178425"/>
              <a:gd name="connsiteX0" fmla="*/ 1609725 w 3548062"/>
              <a:gd name="connsiteY0" fmla="*/ 0 h 5178425"/>
              <a:gd name="connsiteX1" fmla="*/ 3548062 w 3548062"/>
              <a:gd name="connsiteY1" fmla="*/ 9525 h 5178425"/>
              <a:gd name="connsiteX2" fmla="*/ 3548062 w 3548062"/>
              <a:gd name="connsiteY2" fmla="*/ 5178425 h 5178425"/>
              <a:gd name="connsiteX3" fmla="*/ 0 w 3548062"/>
              <a:gd name="connsiteY3" fmla="*/ 5178425 h 5178425"/>
              <a:gd name="connsiteX4" fmla="*/ 1609725 w 3548062"/>
              <a:gd name="connsiteY4" fmla="*/ 0 h 5178425"/>
              <a:gd name="connsiteX0" fmla="*/ 1758948 w 3697285"/>
              <a:gd name="connsiteY0" fmla="*/ 0 h 5178425"/>
              <a:gd name="connsiteX1" fmla="*/ 3697285 w 3697285"/>
              <a:gd name="connsiteY1" fmla="*/ 9525 h 5178425"/>
              <a:gd name="connsiteX2" fmla="*/ 3697285 w 3697285"/>
              <a:gd name="connsiteY2" fmla="*/ 5178425 h 5178425"/>
              <a:gd name="connsiteX3" fmla="*/ 149223 w 3697285"/>
              <a:gd name="connsiteY3" fmla="*/ 5178425 h 5178425"/>
              <a:gd name="connsiteX4" fmla="*/ 1758948 w 3697285"/>
              <a:gd name="connsiteY4" fmla="*/ 0 h 5178425"/>
              <a:gd name="connsiteX0" fmla="*/ 1709096 w 3647433"/>
              <a:gd name="connsiteY0" fmla="*/ 0 h 5178425"/>
              <a:gd name="connsiteX1" fmla="*/ 3647433 w 3647433"/>
              <a:gd name="connsiteY1" fmla="*/ 9525 h 5178425"/>
              <a:gd name="connsiteX2" fmla="*/ 3647433 w 3647433"/>
              <a:gd name="connsiteY2" fmla="*/ 5178425 h 5178425"/>
              <a:gd name="connsiteX3" fmla="*/ 99371 w 3647433"/>
              <a:gd name="connsiteY3" fmla="*/ 5178425 h 5178425"/>
              <a:gd name="connsiteX4" fmla="*/ 1709096 w 3647433"/>
              <a:gd name="connsiteY4" fmla="*/ 0 h 517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33" h="5178425">
                <a:moveTo>
                  <a:pt x="1709096" y="0"/>
                </a:moveTo>
                <a:lnTo>
                  <a:pt x="3647433" y="9525"/>
                </a:lnTo>
                <a:lnTo>
                  <a:pt x="3647433" y="5178425"/>
                </a:lnTo>
                <a:lnTo>
                  <a:pt x="99371" y="5178425"/>
                </a:lnTo>
                <a:cubicBezTo>
                  <a:pt x="-30804" y="4471458"/>
                  <a:pt x="-351479" y="2116667"/>
                  <a:pt x="1709096" y="0"/>
                </a:cubicBezTo>
                <a:close/>
              </a:path>
            </a:pathLst>
          </a:custGeom>
          <a:solidFill>
            <a:schemeClr val="bg1">
              <a:lumMod val="85000"/>
            </a:schemeClr>
          </a:solidFill>
          <a:ln>
            <a:noFill/>
          </a:ln>
          <a:effectLst/>
        </p:spPr>
      </p:pic>
      <p:sp>
        <p:nvSpPr>
          <p:cNvPr id="2" name="Titre 1"/>
          <p:cNvSpPr>
            <a:spLocks noGrp="1"/>
          </p:cNvSpPr>
          <p:nvPr>
            <p:ph type="ctrTitle"/>
          </p:nvPr>
        </p:nvSpPr>
        <p:spPr>
          <a:xfrm>
            <a:off x="402734" y="1342955"/>
            <a:ext cx="6557364" cy="4254383"/>
          </a:xfrm>
        </p:spPr>
        <p:txBody>
          <a:bodyPr/>
          <a:lstStyle>
            <a:lvl1pPr marL="168275" indent="0" algn="l">
              <a:defRPr sz="2600">
                <a:solidFill>
                  <a:schemeClr val="bg2"/>
                </a:solidFill>
              </a:defRPr>
            </a:lvl1pPr>
          </a:lstStyle>
          <a:p>
            <a:r>
              <a:rPr lang="en-US" noProof="0"/>
              <a:t>Click to edit Master title style</a:t>
            </a:r>
            <a:endParaRPr lang="fr-FR"/>
          </a:p>
        </p:txBody>
      </p:sp>
      <p:sp>
        <p:nvSpPr>
          <p:cNvPr id="32" name="Sous-titre 2"/>
          <p:cNvSpPr>
            <a:spLocks noGrp="1"/>
          </p:cNvSpPr>
          <p:nvPr>
            <p:ph type="subTitle" idx="1"/>
          </p:nvPr>
        </p:nvSpPr>
        <p:spPr>
          <a:xfrm>
            <a:off x="402734" y="4179770"/>
            <a:ext cx="6557364" cy="307777"/>
          </a:xfrm>
          <a:prstGeom prst="rect">
            <a:avLst/>
          </a:prstGeom>
        </p:spPr>
        <p:txBody>
          <a:bodyPr>
            <a:spAutoFit/>
          </a:bodyPr>
          <a:lstStyle>
            <a:lvl1pPr marL="168275" indent="0" algn="l">
              <a:lnSpc>
                <a:spcPct val="100000"/>
              </a:lnSpc>
              <a:spcBef>
                <a:spcPts val="0"/>
              </a:spcBef>
              <a:spcAft>
                <a:spcPts val="0"/>
              </a:spcAft>
              <a:buNone/>
              <a:defRPr sz="1400" b="1" cap="all">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AU" noProof="0"/>
          </a:p>
        </p:txBody>
      </p:sp>
    </p:spTree>
    <p:extLst>
      <p:ext uri="{BB962C8B-B14F-4D97-AF65-F5344CB8AC3E}">
        <p14:creationId xmlns:p14="http://schemas.microsoft.com/office/powerpoint/2010/main" val="73978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8"/>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564" indent="0">
              <a:buNone/>
              <a:defRPr/>
            </a:lvl4pPr>
            <a:lvl5pPr marL="690532"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6"/>
            <a:ext cx="12192000" cy="6099048"/>
          </a:xfrm>
          <a:prstGeom prst="rect">
            <a:avLst/>
          </a:prstGeom>
        </p:spPr>
      </p:pic>
    </p:spTree>
    <p:extLst>
      <p:ext uri="{BB962C8B-B14F-4D97-AF65-F5344CB8AC3E}">
        <p14:creationId xmlns:p14="http://schemas.microsoft.com/office/powerpoint/2010/main" val="862196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5"/>
          <p:cNvSpPr txBox="1">
            <a:spLocks/>
          </p:cNvSpPr>
          <p:nvPr userDrawn="1"/>
        </p:nvSpPr>
        <p:spPr>
          <a:xfrm>
            <a:off x="467783" y="6365017"/>
            <a:ext cx="1952688" cy="169277"/>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chemeClr val="accent4"/>
                </a:solidFill>
              </a:rPr>
              <a:t>Page </a:t>
            </a:r>
            <a:fld id="{50C6FCF5-5946-4146-A67F-21AD3F2F73BB}" type="slidenum">
              <a:rPr lang="en-US" sz="1100" smtClean="0">
                <a:solidFill>
                  <a:schemeClr val="accent4"/>
                </a:solidFill>
              </a:rPr>
              <a:pPr algn="l"/>
              <a:t>‹#›</a:t>
            </a:fld>
            <a:endParaRPr lang="en-US" sz="1100" dirty="0">
              <a:solidFill>
                <a:schemeClr val="accent4"/>
              </a:solidFill>
            </a:endParaRPr>
          </a:p>
        </p:txBody>
      </p:sp>
      <p:sp>
        <p:nvSpPr>
          <p:cNvPr id="11" name="Text Placeholder 2"/>
          <p:cNvSpPr>
            <a:spLocks noGrp="1"/>
          </p:cNvSpPr>
          <p:nvPr userDrawn="1">
            <p:ph idx="1"/>
          </p:nvPr>
        </p:nvSpPr>
        <p:spPr>
          <a:xfrm>
            <a:off x="467792" y="1183342"/>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pic>
        <p:nvPicPr>
          <p:cNvPr id="2" name="Picture 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3029506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91" y="6538925"/>
            <a:ext cx="2679455" cy="169277"/>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chemeClr val="accent4"/>
                </a:solidFill>
              </a:rPr>
              <a:t>Proprietary &amp; Confidential</a:t>
            </a:r>
          </a:p>
        </p:txBody>
      </p:sp>
      <p:sp>
        <p:nvSpPr>
          <p:cNvPr id="15" name="Slide Number Placeholder 5"/>
          <p:cNvSpPr txBox="1">
            <a:spLocks/>
          </p:cNvSpPr>
          <p:nvPr userDrawn="1"/>
        </p:nvSpPr>
        <p:spPr>
          <a:xfrm>
            <a:off x="467783" y="6365017"/>
            <a:ext cx="1952688" cy="169277"/>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chemeClr val="accent4"/>
                </a:solidFill>
              </a:rPr>
              <a:t>Page </a:t>
            </a:r>
            <a:fld id="{50C6FCF5-5946-4146-A67F-21AD3F2F73BB}" type="slidenum">
              <a:rPr lang="en-US" sz="1100" smtClean="0">
                <a:solidFill>
                  <a:schemeClr val="accent4"/>
                </a:solidFill>
              </a:rPr>
              <a:pPr algn="l"/>
              <a:t>‹#›</a:t>
            </a:fld>
            <a:endParaRPr lang="en-US" sz="1100" dirty="0">
              <a:solidFill>
                <a:schemeClr val="accent4"/>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
        <p:nvSpPr>
          <p:cNvPr id="11" name="Text Placeholder 2"/>
          <p:cNvSpPr>
            <a:spLocks noGrp="1"/>
          </p:cNvSpPr>
          <p:nvPr>
            <p:ph idx="1"/>
          </p:nvPr>
        </p:nvSpPr>
        <p:spPr>
          <a:xfrm>
            <a:off x="467784"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idx="10"/>
          </p:nvPr>
        </p:nvSpPr>
        <p:spPr>
          <a:xfrm>
            <a:off x="6391901"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226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6" name="Date Placeholder 3"/>
          <p:cNvSpPr txBox="1">
            <a:spLocks/>
          </p:cNvSpPr>
          <p:nvPr userDrawn="1"/>
        </p:nvSpPr>
        <p:spPr>
          <a:xfrm>
            <a:off x="467791" y="6538925"/>
            <a:ext cx="2679455" cy="169277"/>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chemeClr val="accent4"/>
                </a:solidFill>
              </a:rPr>
              <a:t>Proprietary &amp; Confidential</a:t>
            </a:r>
          </a:p>
        </p:txBody>
      </p:sp>
      <p:sp>
        <p:nvSpPr>
          <p:cNvPr id="17" name="Slide Number Placeholder 5"/>
          <p:cNvSpPr txBox="1">
            <a:spLocks/>
          </p:cNvSpPr>
          <p:nvPr userDrawn="1"/>
        </p:nvSpPr>
        <p:spPr>
          <a:xfrm>
            <a:off x="467783" y="6365017"/>
            <a:ext cx="1952688" cy="169277"/>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chemeClr val="accent4"/>
                </a:solidFill>
              </a:rPr>
              <a:t>Page </a:t>
            </a:r>
            <a:fld id="{50C6FCF5-5946-4146-A67F-21AD3F2F73BB}" type="slidenum">
              <a:rPr lang="en-US" sz="1100" smtClean="0">
                <a:solidFill>
                  <a:schemeClr val="accent4"/>
                </a:solidFill>
              </a:rPr>
              <a:pPr algn="l"/>
              <a:t>‹#›</a:t>
            </a:fld>
            <a:endParaRPr lang="en-US" sz="1100" dirty="0">
              <a:solidFill>
                <a:schemeClr val="accent4"/>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48443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4396" y="5555838"/>
            <a:ext cx="10711939"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564" indent="0">
              <a:buNone/>
              <a:defRPr/>
            </a:lvl4pPr>
            <a:lvl5pPr marL="690532" indent="0">
              <a:buNone/>
              <a:defRPr/>
            </a:lvl5pPr>
          </a:lstStyle>
          <a:p>
            <a:pPr lvl="0"/>
            <a:r>
              <a:rPr lang="en-US" dirty="0"/>
              <a:t>Title</a:t>
            </a:r>
          </a:p>
          <a:p>
            <a:pPr lvl="1"/>
            <a:r>
              <a:rPr lang="en-US" dirty="0"/>
              <a:t>Subtitle</a:t>
            </a:r>
          </a:p>
          <a:p>
            <a:pPr lvl="2"/>
            <a:r>
              <a:rPr lang="en-US" dirty="0"/>
              <a:t>Month DD, YYYY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46"/>
            <a:ext cx="12192000" cy="6099048"/>
          </a:xfrm>
          <a:prstGeom prst="rect">
            <a:avLst/>
          </a:prstGeom>
        </p:spPr>
      </p:pic>
    </p:spTree>
    <p:extLst>
      <p:ext uri="{BB962C8B-B14F-4D97-AF65-F5344CB8AC3E}">
        <p14:creationId xmlns:p14="http://schemas.microsoft.com/office/powerpoint/2010/main" val="502789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5"/>
          <p:cNvSpPr txBox="1">
            <a:spLocks/>
          </p:cNvSpPr>
          <p:nvPr userDrawn="1"/>
        </p:nvSpPr>
        <p:spPr>
          <a:xfrm>
            <a:off x="467783" y="6365017"/>
            <a:ext cx="1952688" cy="169277"/>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rgbClr val="5E7E94"/>
                </a:solidFill>
              </a:rPr>
              <a:t>Page </a:t>
            </a:r>
            <a:fld id="{50C6FCF5-5946-4146-A67F-21AD3F2F73BB}" type="slidenum">
              <a:rPr lang="en-US" sz="1100" smtClean="0">
                <a:solidFill>
                  <a:srgbClr val="5E7E94"/>
                </a:solidFill>
              </a:rPr>
              <a:pPr algn="l"/>
              <a:t>‹#›</a:t>
            </a:fld>
            <a:endParaRPr lang="en-US" sz="1100" dirty="0">
              <a:solidFill>
                <a:srgbClr val="5E7E94"/>
              </a:solidFill>
            </a:endParaRPr>
          </a:p>
        </p:txBody>
      </p:sp>
      <p:sp>
        <p:nvSpPr>
          <p:cNvPr id="11" name="Text Placeholder 2"/>
          <p:cNvSpPr>
            <a:spLocks noGrp="1"/>
          </p:cNvSpPr>
          <p:nvPr userDrawn="1">
            <p:ph idx="1"/>
          </p:nvPr>
        </p:nvSpPr>
        <p:spPr>
          <a:xfrm>
            <a:off x="467792" y="1183342"/>
            <a:ext cx="11248729"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userDrawn="1">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pic>
        <p:nvPicPr>
          <p:cNvPr id="2" name="Picture 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Tree>
    <p:extLst>
      <p:ext uri="{BB962C8B-B14F-4D97-AF65-F5344CB8AC3E}">
        <p14:creationId xmlns:p14="http://schemas.microsoft.com/office/powerpoint/2010/main" val="3323611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4" name="Date Placeholder 3"/>
          <p:cNvSpPr txBox="1">
            <a:spLocks/>
          </p:cNvSpPr>
          <p:nvPr userDrawn="1"/>
        </p:nvSpPr>
        <p:spPr>
          <a:xfrm>
            <a:off x="467791" y="6538925"/>
            <a:ext cx="2679455" cy="169277"/>
          </a:xfrm>
          <a:prstGeom prst="rect">
            <a:avLst/>
          </a:prstGeom>
        </p:spPr>
        <p:txBody>
          <a:bodyPr vert="horz" wrap="square" lIns="0" tIns="0" rIns="0" bIns="0" rtlCol="0" anchor="ctr">
            <a:sp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srgbClr val="5E7E94"/>
                </a:solidFill>
              </a:rPr>
              <a:t>Proprietary &amp; Confidential</a:t>
            </a:r>
          </a:p>
        </p:txBody>
      </p:sp>
      <p:sp>
        <p:nvSpPr>
          <p:cNvPr id="15" name="Slide Number Placeholder 5"/>
          <p:cNvSpPr txBox="1">
            <a:spLocks/>
          </p:cNvSpPr>
          <p:nvPr userDrawn="1"/>
        </p:nvSpPr>
        <p:spPr>
          <a:xfrm>
            <a:off x="467783" y="6365017"/>
            <a:ext cx="1952688" cy="169277"/>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rgbClr val="5E7E94"/>
                </a:solidFill>
              </a:rPr>
              <a:t>Page </a:t>
            </a:r>
            <a:fld id="{50C6FCF5-5946-4146-A67F-21AD3F2F73BB}" type="slidenum">
              <a:rPr lang="en-US" sz="1100" smtClean="0">
                <a:solidFill>
                  <a:srgbClr val="5E7E94"/>
                </a:solidFill>
              </a:rPr>
              <a:pPr algn="l"/>
              <a:t>‹#›</a:t>
            </a:fld>
            <a:endParaRPr lang="en-US" sz="1100" dirty="0">
              <a:solidFill>
                <a:srgbClr val="5E7E94"/>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10"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
        <p:nvSpPr>
          <p:cNvPr id="11" name="Text Placeholder 2"/>
          <p:cNvSpPr>
            <a:spLocks noGrp="1"/>
          </p:cNvSpPr>
          <p:nvPr>
            <p:ph idx="1"/>
          </p:nvPr>
        </p:nvSpPr>
        <p:spPr>
          <a:xfrm>
            <a:off x="467784"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idx="10"/>
          </p:nvPr>
        </p:nvSpPr>
        <p:spPr>
          <a:xfrm>
            <a:off x="6391901" y="1183342"/>
            <a:ext cx="5327003" cy="505077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180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7" name="Slide Number Placeholder 5"/>
          <p:cNvSpPr txBox="1">
            <a:spLocks/>
          </p:cNvSpPr>
          <p:nvPr userDrawn="1"/>
        </p:nvSpPr>
        <p:spPr>
          <a:xfrm>
            <a:off x="467783" y="6365017"/>
            <a:ext cx="1952688" cy="169277"/>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rgbClr val="5E7E94"/>
                </a:solidFill>
              </a:rPr>
              <a:t>Page </a:t>
            </a:r>
            <a:fld id="{50C6FCF5-5946-4146-A67F-21AD3F2F73BB}" type="slidenum">
              <a:rPr lang="en-US" sz="1100" smtClean="0">
                <a:solidFill>
                  <a:srgbClr val="5E7E94"/>
                </a:solidFill>
              </a:rPr>
              <a:pPr algn="l"/>
              <a:t>‹#›</a:t>
            </a:fld>
            <a:endParaRPr lang="en-US" sz="1100" dirty="0">
              <a:solidFill>
                <a:srgbClr val="5E7E94"/>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sp>
        <p:nvSpPr>
          <p:cNvPr id="7" name="Title Placeholder 1"/>
          <p:cNvSpPr>
            <a:spLocks noGrp="1"/>
          </p:cNvSpPr>
          <p:nvPr>
            <p:ph type="title"/>
          </p:nvPr>
        </p:nvSpPr>
        <p:spPr>
          <a:xfrm>
            <a:off x="463296" y="402336"/>
            <a:ext cx="11253216" cy="40448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22250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15ABD299-5AAF-5E40-8D6A-0EB5D790A2C8}" type="slidenum">
              <a:rPr>
                <a:solidFill>
                  <a:prstClr val="black">
                    <a:lumMod val="50000"/>
                    <a:lumOff val="50000"/>
                  </a:prstClr>
                </a:solidFill>
              </a:rPr>
              <a:pPr>
                <a:defRPr/>
              </a:pPr>
              <a:t>‹#›</a:t>
            </a:fld>
            <a:endParaRPr dirty="0">
              <a:solidFill>
                <a:prstClr val="black">
                  <a:lumMod val="50000"/>
                  <a:lumOff val="50000"/>
                </a:prstClr>
              </a:solidFill>
            </a:endParaRPr>
          </a:p>
        </p:txBody>
      </p:sp>
    </p:spTree>
    <p:extLst>
      <p:ext uri="{BB962C8B-B14F-4D97-AF65-F5344CB8AC3E}">
        <p14:creationId xmlns:p14="http://schemas.microsoft.com/office/powerpoint/2010/main" val="725247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1857988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22" y="1595"/>
          <a:ext cx="2116" cy="1587"/>
        </p:xfrm>
        <a:graphic>
          <a:graphicData uri="http://schemas.openxmlformats.org/presentationml/2006/ole">
            <mc:AlternateContent xmlns:mc="http://schemas.openxmlformats.org/markup-compatibility/2006">
              <mc:Choice xmlns:v="urn:schemas-microsoft-com:vml" Requires="v">
                <p:oleObj spid="_x0000_s766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22" y="1595"/>
                        <a:ext cx="2116" cy="1587"/>
                      </a:xfrm>
                      <a:prstGeom prst="rect">
                        <a:avLst/>
                      </a:prstGeom>
                    </p:spPr>
                  </p:pic>
                </p:oleObj>
              </mc:Fallback>
            </mc:AlternateContent>
          </a:graphicData>
        </a:graphic>
      </p:graphicFrame>
      <p:sp>
        <p:nvSpPr>
          <p:cNvPr id="12" name="Text Placeholder 11"/>
          <p:cNvSpPr>
            <a:spLocks noGrp="1"/>
          </p:cNvSpPr>
          <p:nvPr>
            <p:ph type="body" sz="quarter" idx="10" hasCustomPrompt="1"/>
          </p:nvPr>
        </p:nvSpPr>
        <p:spPr>
          <a:xfrm>
            <a:off x="522817" y="323851"/>
            <a:ext cx="10682816" cy="675888"/>
          </a:xfrm>
          <a:prstGeom prst="rect">
            <a:avLst/>
          </a:prstGeom>
        </p:spPr>
        <p:txBody>
          <a:bodyPr vert="horz" lIns="91430" tIns="45720" rIns="91430" bIns="45720"/>
          <a:lstStyle>
            <a:lvl1pPr marL="0" marR="0" indent="0" algn="l" defTabSz="457146"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146" rtl="0" eaLnBrk="1" fontAlgn="auto" latinLnBrk="0" hangingPunct="1">
              <a:lnSpc>
                <a:spcPct val="100000"/>
              </a:lnSpc>
              <a:spcBef>
                <a:spcPct val="20000"/>
              </a:spcBef>
              <a:spcAft>
                <a:spcPts val="0"/>
              </a:spcAft>
              <a:buClrTx/>
              <a:buSzTx/>
              <a:buFont typeface="Arial"/>
              <a:buNone/>
              <a:tabLst/>
              <a:defRPr/>
            </a:pPr>
            <a:r>
              <a:rPr lang="en-US" sz="3600" b="1" dirty="0">
                <a:solidFill>
                  <a:srgbClr val="304CB2"/>
                </a:solidFill>
                <a:latin typeface="Arial"/>
                <a:cs typeface="Arial"/>
              </a:rPr>
              <a:t>Headline</a:t>
            </a:r>
          </a:p>
        </p:txBody>
      </p:sp>
      <p:sp>
        <p:nvSpPr>
          <p:cNvPr id="14" name="Text Placeholder 13"/>
          <p:cNvSpPr>
            <a:spLocks noGrp="1"/>
          </p:cNvSpPr>
          <p:nvPr>
            <p:ph type="body" sz="quarter" idx="11" hasCustomPrompt="1"/>
          </p:nvPr>
        </p:nvSpPr>
        <p:spPr>
          <a:xfrm>
            <a:off x="522817" y="1162050"/>
            <a:ext cx="10682816" cy="1675044"/>
          </a:xfrm>
          <a:prstGeom prst="rect">
            <a:avLst/>
          </a:prstGeom>
        </p:spPr>
        <p:txBody>
          <a:bodyPr vert="horz" lIns="91430" tIns="45720" rIns="91430" bIns="45720"/>
          <a:lstStyle>
            <a:lvl1pPr marL="342900" indent="-342900">
              <a:lnSpc>
                <a:spcPct val="150000"/>
              </a:lnSpc>
              <a:buFont typeface="Arial"/>
              <a:buChar char="•"/>
              <a:defRPr sz="1800"/>
            </a:lvl1pPr>
          </a:lstStyle>
          <a:p>
            <a:pPr marL="342900" indent="-342900">
              <a:lnSpc>
                <a:spcPct val="150000"/>
              </a:lnSpc>
              <a:buFont typeface="Arial"/>
              <a:buChar char="•"/>
            </a:pPr>
            <a:r>
              <a:rPr lang="en-US" dirty="0">
                <a:solidFill>
                  <a:srgbClr val="304CB2"/>
                </a:solidFill>
                <a:latin typeface="Arial"/>
                <a:cs typeface="Arial"/>
              </a:rPr>
              <a:t>Placeholder</a:t>
            </a:r>
          </a:p>
          <a:p>
            <a:pPr marL="342900" indent="-342900">
              <a:lnSpc>
                <a:spcPct val="150000"/>
              </a:lnSpc>
              <a:buFont typeface="Arial"/>
              <a:buChar char="•"/>
            </a:pPr>
            <a:r>
              <a:rPr lang="en-US" dirty="0">
                <a:solidFill>
                  <a:srgbClr val="304CB2"/>
                </a:solidFill>
                <a:latin typeface="Arial"/>
                <a:cs typeface="Arial"/>
              </a:rPr>
              <a:t>Placeholder</a:t>
            </a:r>
          </a:p>
        </p:txBody>
      </p:sp>
      <p:sp>
        <p:nvSpPr>
          <p:cNvPr id="2" name="Slide Number Placeholder 1"/>
          <p:cNvSpPr>
            <a:spLocks noGrp="1"/>
          </p:cNvSpPr>
          <p:nvPr>
            <p:ph type="sldNum" sz="quarter" idx="12"/>
          </p:nvPr>
        </p:nvSpPr>
        <p:spPr>
          <a:xfrm>
            <a:off x="8737600" y="6356365"/>
            <a:ext cx="2844800" cy="365125"/>
          </a:xfrm>
          <a:prstGeom prst="rect">
            <a:avLst/>
          </a:prstGeom>
        </p:spPr>
        <p:txBody>
          <a:bodyPr lIns="91434" tIns="45720" rIns="91434" bIns="45720"/>
          <a:lstStyle/>
          <a:p>
            <a:pPr defTabSz="914358"/>
            <a:fld id="{B3466B49-8281-FF49-BABA-EC180C24590B}" type="slidenum">
              <a:rPr lang="en-US" smtClean="0">
                <a:solidFill>
                  <a:srgbClr val="304CB2">
                    <a:tint val="75000"/>
                  </a:srgbClr>
                </a:solidFill>
              </a:rPr>
              <a:pPr defTabSz="914358"/>
              <a:t>‹#›</a:t>
            </a:fld>
            <a:endParaRPr lang="en-US">
              <a:solidFill>
                <a:srgbClr val="304CB2">
                  <a:tint val="75000"/>
                </a:srgbClr>
              </a:solidFill>
            </a:endParaRPr>
          </a:p>
        </p:txBody>
      </p:sp>
    </p:spTree>
    <p:extLst>
      <p:ext uri="{BB962C8B-B14F-4D97-AF65-F5344CB8AC3E}">
        <p14:creationId xmlns:p14="http://schemas.microsoft.com/office/powerpoint/2010/main" val="2407305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92" y="6369636"/>
            <a:ext cx="2112385" cy="338554"/>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rgbClr val="5E7E94"/>
                </a:solidFill>
              </a:rPr>
              <a:t>Page </a:t>
            </a:r>
            <a:fld id="{50C6FCF5-5946-4146-A67F-21AD3F2F73BB}" type="slidenum">
              <a:rPr lang="en-US" sz="1100" smtClean="0">
                <a:solidFill>
                  <a:srgbClr val="5E7E94"/>
                </a:solidFill>
              </a:rPr>
              <a:pPr algn="l"/>
              <a:t>‹#›</a:t>
            </a:fld>
            <a:endParaRPr lang="en-US" sz="1100" dirty="0">
              <a:solidFill>
                <a:srgbClr val="5E7E94"/>
              </a:solidFill>
            </a:endParaRPr>
          </a:p>
          <a:p>
            <a:pPr algn="l"/>
            <a:endParaRPr lang="en-US" sz="1100" dirty="0">
              <a:solidFill>
                <a:srgbClr val="5E7E94"/>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6" y="1568450"/>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0"/>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3296" y="2092331"/>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31"/>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0475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305"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85"/>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85"/>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4980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496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Page">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70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175"/>
            <a:ext cx="12192000" cy="6858000"/>
          </a:xfrm>
          <a:prstGeom prst="rect">
            <a:avLst/>
          </a:prstGeom>
        </p:spPr>
      </p:pic>
      <p:sp>
        <p:nvSpPr>
          <p:cNvPr id="4" name="Text Placeholder 3"/>
          <p:cNvSpPr>
            <a:spLocks noGrp="1"/>
          </p:cNvSpPr>
          <p:nvPr>
            <p:ph type="body" sz="quarter" idx="10" hasCustomPrompt="1"/>
          </p:nvPr>
        </p:nvSpPr>
        <p:spPr>
          <a:xfrm>
            <a:off x="467785" y="5555832"/>
            <a:ext cx="10684521" cy="1002197"/>
          </a:xfrm>
        </p:spPr>
        <p:txBody>
          <a:bodyPr anchor="t">
            <a:noAutofit/>
          </a:bodyPr>
          <a:lstStyle>
            <a:lvl1pPr marL="0" indent="0">
              <a:lnSpc>
                <a:spcPct val="88000"/>
              </a:lnSpc>
              <a:spcBef>
                <a:spcPts val="0"/>
              </a:spcBef>
              <a:buNone/>
              <a:defRPr sz="2800" b="1" baseline="0">
                <a:solidFill>
                  <a:schemeClr val="accent4"/>
                </a:solidFill>
              </a:defRPr>
            </a:lvl1pPr>
            <a:lvl2pPr marL="0" indent="0">
              <a:lnSpc>
                <a:spcPct val="88000"/>
              </a:lnSpc>
              <a:spcBef>
                <a:spcPts val="0"/>
              </a:spcBef>
              <a:buNone/>
              <a:defRPr sz="2800" baseline="0">
                <a:solidFill>
                  <a:schemeClr val="accent4"/>
                </a:solidFill>
              </a:defRPr>
            </a:lvl2pPr>
            <a:lvl3pPr marL="0" indent="0">
              <a:lnSpc>
                <a:spcPct val="88000"/>
              </a:lnSpc>
              <a:spcBef>
                <a:spcPts val="0"/>
              </a:spcBef>
              <a:buNone/>
              <a:defRPr sz="1800" baseline="0">
                <a:solidFill>
                  <a:schemeClr val="accent4"/>
                </a:solidFill>
              </a:defRPr>
            </a:lvl3pPr>
            <a:lvl4pPr marL="509588" indent="0">
              <a:buNone/>
              <a:defRPr/>
            </a:lvl4pPr>
            <a:lvl5pPr marL="690563" indent="0">
              <a:buNone/>
              <a:defRPr/>
            </a:lvl5pPr>
          </a:lstStyle>
          <a:p>
            <a:pPr lvl="0"/>
            <a:r>
              <a:rPr lang="en-US" dirty="0"/>
              <a:t>Topic: Details</a:t>
            </a:r>
          </a:p>
          <a:p>
            <a:pPr lvl="1"/>
            <a:r>
              <a:rPr lang="en-US" dirty="0"/>
              <a:t>Subtitle</a:t>
            </a:r>
          </a:p>
          <a:p>
            <a:pPr lvl="2"/>
            <a:r>
              <a:rPr lang="en-US" dirty="0"/>
              <a:t>Month DD, YYYY</a:t>
            </a:r>
          </a:p>
        </p:txBody>
      </p:sp>
    </p:spTree>
    <p:extLst>
      <p:ext uri="{BB962C8B-B14F-4D97-AF65-F5344CB8AC3E}">
        <p14:creationId xmlns:p14="http://schemas.microsoft.com/office/powerpoint/2010/main" val="145471148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73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SectionTitle"/>
          <p:cNvSpPr>
            <a:spLocks noGrp="1"/>
          </p:cNvSpPr>
          <p:nvPr>
            <p:ph type="body" sz="quarter" idx="11"/>
          </p:nvPr>
        </p:nvSpPr>
        <p:spPr>
          <a:xfrm>
            <a:off x="4114048" y="2934392"/>
            <a:ext cx="7602464" cy="914400"/>
          </a:xfrm>
        </p:spPr>
        <p:txBody>
          <a:bodyPr>
            <a:noAutofit/>
          </a:bodyPr>
          <a:lstStyle>
            <a:lvl1pPr marL="0" indent="0">
              <a:spcBef>
                <a:spcPts val="0"/>
              </a:spcBef>
              <a:buNone/>
              <a:defRPr sz="2800" b="1">
                <a:solidFill>
                  <a:schemeClr val="accent1"/>
                </a:solidFill>
              </a:defRPr>
            </a:lvl1pPr>
            <a:lvl2pPr marL="0" indent="0">
              <a:spcBef>
                <a:spcPts val="0"/>
              </a:spcBef>
              <a:buNone/>
              <a:defRPr sz="1800" baseline="0">
                <a:solidFill>
                  <a:schemeClr val="accent1"/>
                </a:solidFill>
              </a:defRPr>
            </a:lvl2pPr>
          </a:lstStyle>
          <a:p>
            <a:pPr lvl="0"/>
            <a:r>
              <a:rPr lang="en-US"/>
              <a:t>Click to edit Master text styles</a:t>
            </a:r>
          </a:p>
          <a:p>
            <a:pPr lvl="1"/>
            <a:r>
              <a:rPr lang="en-US"/>
              <a:t>Second level</a:t>
            </a:r>
          </a:p>
        </p:txBody>
      </p:sp>
      <p:sp>
        <p:nvSpPr>
          <p:cNvPr id="4" name="SectionNumber"/>
          <p:cNvSpPr>
            <a:spLocks noGrp="1"/>
          </p:cNvSpPr>
          <p:nvPr>
            <p:ph type="body" sz="quarter" idx="12" hasCustomPrompt="1"/>
          </p:nvPr>
        </p:nvSpPr>
        <p:spPr>
          <a:xfrm>
            <a:off x="463297" y="2934392"/>
            <a:ext cx="3229572" cy="914400"/>
          </a:xfrm>
        </p:spPr>
        <p:txBody>
          <a:bodyPr>
            <a:noAutofit/>
          </a:bodyPr>
          <a:lstStyle>
            <a:lvl1pPr marL="0" indent="0" algn="r">
              <a:buNone/>
              <a:defRPr sz="2800" b="1">
                <a:solidFill>
                  <a:schemeClr val="accent4"/>
                </a:solidFill>
              </a:defRPr>
            </a:lvl1pPr>
          </a:lstStyle>
          <a:p>
            <a:pPr lvl="0"/>
            <a:r>
              <a:rPr lang="en-US" dirty="0"/>
              <a:t>Section #</a:t>
            </a:r>
          </a:p>
        </p:txBody>
      </p:sp>
      <p:cxnSp>
        <p:nvCxnSpPr>
          <p:cNvPr id="5" name="Straight Connector 4"/>
          <p:cNvCxnSpPr/>
          <p:nvPr userDrawn="1"/>
        </p:nvCxnSpPr>
        <p:spPr bwMode="auto">
          <a:xfrm>
            <a:off x="3903457" y="2859579"/>
            <a:ext cx="0" cy="1064029"/>
          </a:xfrm>
          <a:prstGeom prst="line">
            <a:avLst/>
          </a:prstGeom>
          <a:noFill/>
          <a:ln w="95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3903457" y="2859579"/>
            <a:ext cx="0" cy="1064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98597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75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9"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sp>
        <p:nvSpPr>
          <p:cNvPr id="10" name="Title Placeholder 1"/>
          <p:cNvSpPr>
            <a:spLocks noGrp="1"/>
          </p:cNvSpPr>
          <p:nvPr>
            <p:ph type="title"/>
          </p:nvPr>
        </p:nvSpPr>
        <p:spPr>
          <a:xfrm>
            <a:off x="467784" y="402336"/>
            <a:ext cx="11248728" cy="923544"/>
          </a:xfrm>
          <a:prstGeom prst="rect">
            <a:avLst/>
          </a:prstGeom>
        </p:spPr>
        <p:txBody>
          <a:bodyPr vert="horz" lIns="0" tIns="0" rIns="0" bIns="0" rtlCol="0" anchor="t">
            <a:noAutofit/>
          </a:bodyPr>
          <a:lstStyle/>
          <a:p>
            <a:r>
              <a:rPr lang="en-US"/>
              <a:t>Click to edit Master title style</a:t>
            </a:r>
            <a:endParaRPr lang="en-US" dirty="0"/>
          </a:p>
        </p:txBody>
      </p:sp>
      <p:sp>
        <p:nvSpPr>
          <p:cNvPr id="11" name="Text Placeholder 2"/>
          <p:cNvSpPr>
            <a:spLocks noGrp="1"/>
          </p:cNvSpPr>
          <p:nvPr>
            <p:ph idx="1"/>
          </p:nvPr>
        </p:nvSpPr>
        <p:spPr>
          <a:xfrm>
            <a:off x="467784" y="1568451"/>
            <a:ext cx="11248729" cy="4729162"/>
          </a:xfrm>
          <a:prstGeom prst="rect">
            <a:avLst/>
          </a:prstGeom>
        </p:spPr>
        <p:txBody>
          <a:bodyPr vert="horz" lIns="0" tIns="0" rIns="0" bIns="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70106943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78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lIns="0" tIns="0" rIns="0" bIns="0" anchor="t">
            <a:noAutofit/>
          </a:bodyPr>
          <a:lstStyle>
            <a:lvl1pPr algn="l">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467784" y="6458121"/>
            <a:ext cx="2112385" cy="161583"/>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p:txBody>
      </p:sp>
      <p:pic>
        <p:nvPicPr>
          <p:cNvPr id="12" name="Picture 11"/>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Tree>
    <p:extLst>
      <p:ext uri="{BB962C8B-B14F-4D97-AF65-F5344CB8AC3E}">
        <p14:creationId xmlns:p14="http://schemas.microsoft.com/office/powerpoint/2010/main" val="27101459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80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Text Placeholder 19"/>
          <p:cNvSpPr>
            <a:spLocks noGrp="1"/>
          </p:cNvSpPr>
          <p:nvPr>
            <p:ph type="body" sz="quarter" idx="15" hasCustomPrompt="1"/>
          </p:nvPr>
        </p:nvSpPr>
        <p:spPr>
          <a:xfrm>
            <a:off x="463296" y="1568450"/>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2" name="Text Placeholder 19"/>
          <p:cNvSpPr>
            <a:spLocks noGrp="1"/>
          </p:cNvSpPr>
          <p:nvPr>
            <p:ph type="body" sz="quarter" idx="16" hasCustomPrompt="1"/>
          </p:nvPr>
        </p:nvSpPr>
        <p:spPr>
          <a:xfrm>
            <a:off x="6859864" y="1568450"/>
            <a:ext cx="4856784"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3" name="Content Placeholder 2"/>
          <p:cNvSpPr>
            <a:spLocks noGrp="1"/>
          </p:cNvSpPr>
          <p:nvPr>
            <p:ph idx="1"/>
          </p:nvPr>
        </p:nvSpPr>
        <p:spPr>
          <a:xfrm>
            <a:off x="463296" y="2092326"/>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1"/>
          </p:nvPr>
        </p:nvSpPr>
        <p:spPr>
          <a:xfrm>
            <a:off x="6857747" y="2092326"/>
            <a:ext cx="4858765" cy="382111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4048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09600" y="1028701"/>
            <a:ext cx="10972800" cy="4830763"/>
          </a:xfrm>
          <a:prstGeom prst="rect">
            <a:avLst/>
          </a:prstGeom>
        </p:spPr>
        <p:txBody>
          <a:bodyPr>
            <a:normAutofit/>
          </a:bodyPr>
          <a:lstStyle>
            <a:lvl1pPr>
              <a:defRPr sz="2800"/>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A495B59-72C7-4043-A6C2-9C02DF9EC7FB}" type="slidenum">
              <a:rPr>
                <a:solidFill>
                  <a:prstClr val="black">
                    <a:lumMod val="50000"/>
                    <a:lumOff val="50000"/>
                  </a:prstClr>
                </a:solidFill>
              </a:rPr>
              <a:pPr>
                <a:defRPr/>
              </a:pPr>
              <a:t>‹#›</a:t>
            </a:fld>
            <a:endParaRPr dirty="0">
              <a:solidFill>
                <a:prstClr val="black">
                  <a:lumMod val="50000"/>
                  <a:lumOff val="50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559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482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297" y="1560846"/>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3" y="1560846"/>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0" y="1560846"/>
            <a:ext cx="3182983" cy="4352593"/>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33608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85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a:lstStyle/>
          <a:p>
            <a:r>
              <a:rPr lang="en-US"/>
              <a:t>Click to edit Master title style</a:t>
            </a:r>
            <a:endParaRPr lang="en-GB" dirty="0"/>
          </a:p>
        </p:txBody>
      </p:sp>
      <p:sp>
        <p:nvSpPr>
          <p:cNvPr id="8"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11" name="Picture 10"/>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9" name="Content Placeholder 2"/>
          <p:cNvSpPr>
            <a:spLocks noGrp="1"/>
          </p:cNvSpPr>
          <p:nvPr>
            <p:ph idx="25"/>
          </p:nvPr>
        </p:nvSpPr>
        <p:spPr>
          <a:xfrm>
            <a:off x="463297" y="2120900"/>
            <a:ext cx="3182983" cy="3792538"/>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26"/>
          </p:nvPr>
        </p:nvSpPr>
        <p:spPr>
          <a:xfrm>
            <a:off x="4498413" y="2120900"/>
            <a:ext cx="3182983" cy="3792538"/>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27"/>
          </p:nvPr>
        </p:nvSpPr>
        <p:spPr>
          <a:xfrm>
            <a:off x="8533530" y="2120900"/>
            <a:ext cx="3182983" cy="3792538"/>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9"/>
          <p:cNvSpPr>
            <a:spLocks noGrp="1"/>
          </p:cNvSpPr>
          <p:nvPr>
            <p:ph type="body" sz="quarter" idx="28" hasCustomPrompt="1"/>
          </p:nvPr>
        </p:nvSpPr>
        <p:spPr>
          <a:xfrm>
            <a:off x="463297" y="1568450"/>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7" name="Text Placeholder 19"/>
          <p:cNvSpPr>
            <a:spLocks noGrp="1"/>
          </p:cNvSpPr>
          <p:nvPr>
            <p:ph type="body" sz="quarter" idx="29" hasCustomPrompt="1"/>
          </p:nvPr>
        </p:nvSpPr>
        <p:spPr>
          <a:xfrm>
            <a:off x="4498413" y="1568450"/>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18" name="Text Placeholder 19"/>
          <p:cNvSpPr>
            <a:spLocks noGrp="1"/>
          </p:cNvSpPr>
          <p:nvPr>
            <p:ph type="body" sz="quarter" idx="30" hasCustomPrompt="1"/>
          </p:nvPr>
        </p:nvSpPr>
        <p:spPr>
          <a:xfrm>
            <a:off x="8533530" y="1568450"/>
            <a:ext cx="318298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2635698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s 1/3 split">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877" name="think-cell Slide" r:id="rId4" imgW="270" imgH="270" progId="TCLayout.ActiveDocument.1">
                  <p:embed/>
                </p:oleObj>
              </mc:Choice>
              <mc:Fallback>
                <p:oleObj name="think-cell Slide" r:id="rId4" imgW="270" imgH="270" progId="TCLayout.ActiveDocument.1">
                  <p:embed/>
                  <p:pic>
                    <p:nvPicPr>
                      <p:cNvPr id="11" name="Object 10"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578098" y="2120900"/>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461181" y="2120900"/>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463297" y="1568450"/>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582330" y="1568450"/>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2649238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s 2/3 split">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901" name="think-cell Slide" r:id="rId4" imgW="270" imgH="270" progId="TCLayout.ActiveDocument.1">
                  <p:embed/>
                </p:oleObj>
              </mc:Choice>
              <mc:Fallback>
                <p:oleObj name="think-cell Slide" r:id="rId4" imgW="270" imgH="270" progId="TCLayout.ActiveDocument.1">
                  <p:embed/>
                  <p:pic>
                    <p:nvPicPr>
                      <p:cNvPr id="11" name="Object 10"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463296" y="402336"/>
            <a:ext cx="11253216" cy="923544"/>
          </a:xfrm>
        </p:spPr>
        <p:txBody>
          <a:bodyPr/>
          <a:lstStyle/>
          <a:p>
            <a:r>
              <a:rPr lang="en-US"/>
              <a:t>Click to edit Master title style</a:t>
            </a:r>
          </a:p>
        </p:txBody>
      </p:sp>
      <p:sp>
        <p:nvSpPr>
          <p:cNvPr id="3"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28"/>
          </p:nvPr>
        </p:nvSpPr>
        <p:spPr>
          <a:xfrm>
            <a:off x="463297" y="2120900"/>
            <a:ext cx="7138415"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7"/>
          </p:nvPr>
        </p:nvSpPr>
        <p:spPr>
          <a:xfrm>
            <a:off x="8508050" y="2120900"/>
            <a:ext cx="3208463" cy="3792539"/>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9"/>
          <p:cNvSpPr>
            <a:spLocks noGrp="1"/>
          </p:cNvSpPr>
          <p:nvPr>
            <p:ph type="body" sz="quarter" idx="15" hasCustomPrompt="1"/>
          </p:nvPr>
        </p:nvSpPr>
        <p:spPr>
          <a:xfrm>
            <a:off x="8508050" y="1568450"/>
            <a:ext cx="3208463"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
        <p:nvSpPr>
          <p:cNvPr id="9" name="Text Placeholder 19"/>
          <p:cNvSpPr>
            <a:spLocks noGrp="1"/>
          </p:cNvSpPr>
          <p:nvPr>
            <p:ph type="body" sz="quarter" idx="17" hasCustomPrompt="1"/>
          </p:nvPr>
        </p:nvSpPr>
        <p:spPr>
          <a:xfrm>
            <a:off x="463297" y="1568450"/>
            <a:ext cx="7138415" cy="369332"/>
          </a:xfrm>
        </p:spPr>
        <p:txBody>
          <a:bodyPr>
            <a:noAutofit/>
          </a:bodyPr>
          <a:lstStyle>
            <a:lvl1pPr marL="0" indent="0">
              <a:spcBef>
                <a:spcPts val="0"/>
              </a:spcBef>
              <a:buNone/>
              <a:defRPr sz="1200" b="1">
                <a:solidFill>
                  <a:schemeClr val="accent1"/>
                </a:solidFill>
                <a:latin typeface="+mj-lt"/>
              </a:defRPr>
            </a:lvl1pPr>
            <a:lvl2pPr marL="0" indent="0">
              <a:spcBef>
                <a:spcPts val="0"/>
              </a:spcBef>
              <a:buNone/>
              <a:defRPr sz="12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12 </a:t>
            </a:r>
            <a:r>
              <a:rPr lang="en-US" dirty="0" err="1"/>
              <a:t>pt</a:t>
            </a:r>
            <a:endParaRPr lang="en-US" dirty="0"/>
          </a:p>
          <a:p>
            <a:pPr lvl="1"/>
            <a:r>
              <a:rPr lang="en-US" dirty="0"/>
              <a:t>Subheading 12 </a:t>
            </a:r>
            <a:r>
              <a:rPr lang="en-US" dirty="0" err="1"/>
              <a:t>pt</a:t>
            </a:r>
            <a:endParaRPr lang="en-US" dirty="0"/>
          </a:p>
        </p:txBody>
      </p:sp>
    </p:spTree>
    <p:extLst>
      <p:ext uri="{BB962C8B-B14F-4D97-AF65-F5344CB8AC3E}">
        <p14:creationId xmlns:p14="http://schemas.microsoft.com/office/powerpoint/2010/main" val="4241435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8925" name="think-cell Slide" r:id="rId4" imgW="270" imgH="270" progId="TCLayout.ActiveDocument.1">
                  <p:embed/>
                </p:oleObj>
              </mc:Choice>
              <mc:Fallback>
                <p:oleObj name="think-cell Slide" r:id="rId4" imgW="270" imgH="270" progId="TCLayout.ActiveDocument.1">
                  <p:embed/>
                  <p:pic>
                    <p:nvPicPr>
                      <p:cNvPr id="11" name="Object 10"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Content Placeholder 2"/>
          <p:cNvSpPr>
            <a:spLocks noGrp="1"/>
          </p:cNvSpPr>
          <p:nvPr>
            <p:ph idx="1"/>
          </p:nvPr>
        </p:nvSpPr>
        <p:spPr>
          <a:xfrm>
            <a:off x="467785" y="1571478"/>
            <a:ext cx="4858511" cy="1997223"/>
          </a:xfrm>
        </p:spPr>
        <p:txBody>
          <a:bodyPr/>
          <a:lstStyle>
            <a:lvl1pPr marL="119063" indent="-119063">
              <a:defRPr sz="1000"/>
            </a:lvl1pPr>
            <a:lvl2pPr marL="228600" indent="-109538">
              <a:defRPr sz="1000"/>
            </a:lvl2pPr>
            <a:lvl3pPr marL="347663" indent="-119063">
              <a:defRPr sz="1000"/>
            </a:lvl3pPr>
            <a:lvl4pPr marL="457200" indent="-109538">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23"/>
          </p:nvPr>
        </p:nvSpPr>
        <p:spPr>
          <a:xfrm>
            <a:off x="6858002" y="1571478"/>
            <a:ext cx="4858511" cy="1997223"/>
          </a:xfrm>
        </p:spPr>
        <p:txBody>
          <a:bodyPr/>
          <a:lstStyle>
            <a:lvl1pPr marL="119063" indent="-119063">
              <a:defRPr sz="1000"/>
            </a:lvl1pPr>
            <a:lvl2pPr marL="228600" indent="-109538">
              <a:defRPr sz="1000"/>
            </a:lvl2pPr>
            <a:lvl3pPr marL="347663" indent="-119063">
              <a:defRPr sz="1000"/>
            </a:lvl3pPr>
            <a:lvl4pPr marL="457200" indent="-109538">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idx="24"/>
          </p:nvPr>
        </p:nvSpPr>
        <p:spPr>
          <a:xfrm>
            <a:off x="467785" y="3924808"/>
            <a:ext cx="4858511" cy="1993392"/>
          </a:xfrm>
        </p:spPr>
        <p:txBody>
          <a:bodyPr/>
          <a:lstStyle>
            <a:lvl1pPr marL="119063" indent="-119063">
              <a:defRPr sz="1000"/>
            </a:lvl1pPr>
            <a:lvl2pPr marL="228600" indent="-109538">
              <a:defRPr sz="1000"/>
            </a:lvl2pPr>
            <a:lvl3pPr marL="347663" indent="-119063">
              <a:defRPr sz="1000"/>
            </a:lvl3pPr>
            <a:lvl4pPr marL="457200" indent="-109538">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25"/>
          </p:nvPr>
        </p:nvSpPr>
        <p:spPr>
          <a:xfrm>
            <a:off x="6858002" y="3924808"/>
            <a:ext cx="4858511" cy="1993392"/>
          </a:xfrm>
        </p:spPr>
        <p:txBody>
          <a:bodyPr/>
          <a:lstStyle>
            <a:lvl1pPr marL="119063" indent="-119063">
              <a:defRPr sz="1000"/>
            </a:lvl1pPr>
            <a:lvl2pPr marL="228600" indent="-109538">
              <a:defRPr sz="1000"/>
            </a:lvl2pPr>
            <a:lvl3pPr marL="347663" indent="-119063">
              <a:defRPr sz="1000"/>
            </a:lvl3pPr>
            <a:lvl4pPr marL="457200" indent="-109538">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68262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boxes with heading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9949"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10" name="Content Placeholder 2"/>
          <p:cNvSpPr>
            <a:spLocks noGrp="1"/>
          </p:cNvSpPr>
          <p:nvPr>
            <p:ph idx="25"/>
          </p:nvPr>
        </p:nvSpPr>
        <p:spPr>
          <a:xfrm>
            <a:off x="463297" y="2032000"/>
            <a:ext cx="4856649" cy="1530700"/>
          </a:xfrm>
        </p:spPr>
        <p:txBody>
          <a:bodyPr/>
          <a:lstStyle>
            <a:lvl1pPr marL="119063" indent="-119063">
              <a:defRPr sz="1000"/>
            </a:lvl1pPr>
            <a:lvl2pPr marL="228600" indent="-109538">
              <a:defRPr sz="1000"/>
            </a:lvl2pPr>
            <a:lvl3pPr marL="347663" indent="-119063">
              <a:defRPr sz="1000"/>
            </a:lvl3pPr>
            <a:lvl4pPr marL="457200" indent="-109538">
              <a:tabLst/>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9"/>
          <p:cNvSpPr>
            <a:spLocks noGrp="1"/>
          </p:cNvSpPr>
          <p:nvPr>
            <p:ph type="body" sz="quarter" idx="15" hasCustomPrompt="1"/>
          </p:nvPr>
        </p:nvSpPr>
        <p:spPr>
          <a:xfrm>
            <a:off x="463297" y="1568450"/>
            <a:ext cx="4848455"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16" hasCustomPrompt="1"/>
          </p:nvPr>
        </p:nvSpPr>
        <p:spPr>
          <a:xfrm>
            <a:off x="6861980" y="1568450"/>
            <a:ext cx="4852416"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18" hasCustomPrompt="1"/>
          </p:nvPr>
        </p:nvSpPr>
        <p:spPr>
          <a:xfrm>
            <a:off x="6864097" y="3919300"/>
            <a:ext cx="4852416"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Text Placeholder 19"/>
          <p:cNvSpPr>
            <a:spLocks noGrp="1"/>
          </p:cNvSpPr>
          <p:nvPr>
            <p:ph type="body" sz="quarter" idx="20" hasCustomPrompt="1"/>
          </p:nvPr>
        </p:nvSpPr>
        <p:spPr>
          <a:xfrm>
            <a:off x="463297" y="3919300"/>
            <a:ext cx="4848455"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5" name="Content Placeholder 2"/>
          <p:cNvSpPr>
            <a:spLocks noGrp="1"/>
          </p:cNvSpPr>
          <p:nvPr>
            <p:ph idx="26"/>
          </p:nvPr>
        </p:nvSpPr>
        <p:spPr>
          <a:xfrm>
            <a:off x="6859864" y="2032000"/>
            <a:ext cx="4856649" cy="1530700"/>
          </a:xfrm>
        </p:spPr>
        <p:txBody>
          <a:bodyPr/>
          <a:lstStyle>
            <a:lvl1pPr marL="119063" indent="-119063">
              <a:defRPr sz="1000"/>
            </a:lvl1pPr>
            <a:lvl2pPr marL="228600" indent="-109538">
              <a:defRPr sz="1000"/>
            </a:lvl2pPr>
            <a:lvl3pPr marL="347663" indent="-119063">
              <a:defRPr sz="1000"/>
            </a:lvl3pPr>
            <a:lvl4pPr marL="457200" indent="-109538">
              <a:tabLst/>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27"/>
          </p:nvPr>
        </p:nvSpPr>
        <p:spPr>
          <a:xfrm>
            <a:off x="463297" y="4382850"/>
            <a:ext cx="4856649" cy="1530700"/>
          </a:xfrm>
        </p:spPr>
        <p:txBody>
          <a:bodyPr/>
          <a:lstStyle>
            <a:lvl1pPr marL="119063" indent="-119063">
              <a:defRPr sz="1000"/>
            </a:lvl1pPr>
            <a:lvl2pPr marL="228600" indent="-109538">
              <a:defRPr sz="1000"/>
            </a:lvl2pPr>
            <a:lvl3pPr marL="347663" indent="-119063">
              <a:defRPr sz="1000"/>
            </a:lvl3pPr>
            <a:lvl4pPr marL="457200" indent="-109538">
              <a:tabLst/>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28"/>
          </p:nvPr>
        </p:nvSpPr>
        <p:spPr>
          <a:xfrm>
            <a:off x="6859864" y="4382850"/>
            <a:ext cx="4856649" cy="1530700"/>
          </a:xfrm>
        </p:spPr>
        <p:txBody>
          <a:bodyPr/>
          <a:lstStyle>
            <a:lvl1pPr marL="119063" indent="-119063">
              <a:defRPr sz="1000"/>
            </a:lvl1pPr>
            <a:lvl2pPr marL="228600" indent="-109538">
              <a:defRPr sz="1000"/>
            </a:lvl2pPr>
            <a:lvl3pPr marL="347663" indent="-119063">
              <a:defRPr sz="1000"/>
            </a:lvl3pPr>
            <a:lvl4pPr marL="457200" indent="-109538">
              <a:tabLst/>
              <a:defRPr sz="1000"/>
            </a:lvl4pPr>
            <a:lvl5pPr marL="576263" indent="-119063">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97272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boxes with headers">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973" name="think-cell Slide" r:id="rId4" imgW="270" imgH="270" progId="TCLayout.ActiveDocument.1">
                  <p:embed/>
                </p:oleObj>
              </mc:Choice>
              <mc:Fallback>
                <p:oleObj name="think-cell Slide" r:id="rId4" imgW="270" imgH="270" progId="TCLayout.ActiveDocument.1">
                  <p:embed/>
                  <p:pic>
                    <p:nvPicPr>
                      <p:cNvPr id="19" name="Object 1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15" hasCustomPrompt="1"/>
          </p:nvPr>
        </p:nvSpPr>
        <p:spPr>
          <a:xfrm>
            <a:off x="463296" y="1574800"/>
            <a:ext cx="3352800"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16" hasCustomPrompt="1"/>
          </p:nvPr>
        </p:nvSpPr>
        <p:spPr>
          <a:xfrm>
            <a:off x="8361595" y="1574800"/>
            <a:ext cx="3352800"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17" hasCustomPrompt="1"/>
          </p:nvPr>
        </p:nvSpPr>
        <p:spPr>
          <a:xfrm>
            <a:off x="4412445" y="1574800"/>
            <a:ext cx="3352800"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22" hasCustomPrompt="1"/>
          </p:nvPr>
        </p:nvSpPr>
        <p:spPr>
          <a:xfrm>
            <a:off x="8361595" y="4070493"/>
            <a:ext cx="3352800"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24" hasCustomPrompt="1"/>
          </p:nvPr>
        </p:nvSpPr>
        <p:spPr>
          <a:xfrm>
            <a:off x="463296" y="4070493"/>
            <a:ext cx="3352800"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26" hasCustomPrompt="1"/>
          </p:nvPr>
        </p:nvSpPr>
        <p:spPr>
          <a:xfrm>
            <a:off x="4412445" y="4070493"/>
            <a:ext cx="3352800"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Content Placeholder 2"/>
          <p:cNvSpPr>
            <a:spLocks noGrp="1"/>
          </p:cNvSpPr>
          <p:nvPr>
            <p:ph idx="27"/>
          </p:nvPr>
        </p:nvSpPr>
        <p:spPr>
          <a:xfrm>
            <a:off x="461180" y="2038350"/>
            <a:ext cx="3352800" cy="1660382"/>
          </a:xfrm>
        </p:spPr>
        <p:txBody>
          <a:bodyPr/>
          <a:lstStyle>
            <a:lvl1pPr marL="119063" indent="-119063">
              <a:defRPr sz="1000"/>
            </a:lvl1pPr>
            <a:lvl2pPr marL="228600" indent="-109538">
              <a:defRPr sz="1000"/>
            </a:lvl2pPr>
            <a:lvl3pPr marL="287338" indent="-58738">
              <a:defRPr sz="1000"/>
            </a:lvl3pPr>
            <a:lvl4pPr marL="457200" indent="-109538">
              <a:defRPr sz="1000"/>
            </a:lvl4pPr>
            <a:lvl5pPr marL="576263" indent="-119063">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33"/>
          </p:nvPr>
        </p:nvSpPr>
        <p:spPr>
          <a:xfrm>
            <a:off x="4412445" y="2038350"/>
            <a:ext cx="3352800" cy="1660382"/>
          </a:xfrm>
        </p:spPr>
        <p:txBody>
          <a:bodyPr/>
          <a:lstStyle>
            <a:lvl1pPr marL="119063" indent="-119063">
              <a:defRPr sz="1000"/>
            </a:lvl1pPr>
            <a:lvl2pPr marL="228600" indent="-109538">
              <a:defRPr sz="1000"/>
            </a:lvl2pPr>
            <a:lvl3pPr marL="287338" indent="-58738">
              <a:defRPr sz="1000"/>
            </a:lvl3pPr>
            <a:lvl4pPr marL="457200" indent="-109538">
              <a:defRPr sz="1000"/>
            </a:lvl4pPr>
            <a:lvl5pPr marL="576263" indent="-119063">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34"/>
          </p:nvPr>
        </p:nvSpPr>
        <p:spPr>
          <a:xfrm>
            <a:off x="8363712" y="2038350"/>
            <a:ext cx="3352800" cy="1660382"/>
          </a:xfrm>
        </p:spPr>
        <p:txBody>
          <a:bodyPr/>
          <a:lstStyle>
            <a:lvl1pPr marL="119063" indent="-119063">
              <a:defRPr sz="1000"/>
            </a:lvl1pPr>
            <a:lvl2pPr marL="228600" indent="-109538">
              <a:defRPr sz="1000"/>
            </a:lvl2pPr>
            <a:lvl3pPr marL="287338" indent="-58738">
              <a:defRPr sz="1000"/>
            </a:lvl3pPr>
            <a:lvl4pPr marL="457200" indent="-109538">
              <a:defRPr sz="1000"/>
            </a:lvl4pPr>
            <a:lvl5pPr marL="576263" indent="-119063">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35"/>
          </p:nvPr>
        </p:nvSpPr>
        <p:spPr>
          <a:xfrm>
            <a:off x="461180" y="4534043"/>
            <a:ext cx="3352800" cy="1660382"/>
          </a:xfrm>
        </p:spPr>
        <p:txBody>
          <a:bodyPr/>
          <a:lstStyle>
            <a:lvl1pPr marL="119063" indent="-119063">
              <a:defRPr sz="1000"/>
            </a:lvl1pPr>
            <a:lvl2pPr marL="228600" indent="-109538">
              <a:defRPr sz="1000"/>
            </a:lvl2pPr>
            <a:lvl3pPr marL="287338" indent="-58738">
              <a:defRPr sz="1000"/>
            </a:lvl3pPr>
            <a:lvl4pPr marL="457200" indent="-109538">
              <a:defRPr sz="1000"/>
            </a:lvl4pPr>
            <a:lvl5pPr marL="576263" indent="-119063">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p:cNvSpPr>
            <a:spLocks noGrp="1"/>
          </p:cNvSpPr>
          <p:nvPr>
            <p:ph idx="36"/>
          </p:nvPr>
        </p:nvSpPr>
        <p:spPr>
          <a:xfrm>
            <a:off x="4412445" y="4534043"/>
            <a:ext cx="3352800" cy="1660382"/>
          </a:xfrm>
        </p:spPr>
        <p:txBody>
          <a:bodyPr/>
          <a:lstStyle>
            <a:lvl1pPr marL="119063" indent="-119063">
              <a:defRPr sz="1000"/>
            </a:lvl1pPr>
            <a:lvl2pPr marL="228600" indent="-109538">
              <a:defRPr sz="1000"/>
            </a:lvl2pPr>
            <a:lvl3pPr marL="287338" indent="-58738">
              <a:defRPr sz="1000"/>
            </a:lvl3pPr>
            <a:lvl4pPr marL="457200" indent="-109538">
              <a:defRPr sz="1000"/>
            </a:lvl4pPr>
            <a:lvl5pPr marL="576263" indent="-119063">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37"/>
          </p:nvPr>
        </p:nvSpPr>
        <p:spPr>
          <a:xfrm>
            <a:off x="8363712" y="4534043"/>
            <a:ext cx="3352800" cy="1660382"/>
          </a:xfrm>
        </p:spPr>
        <p:txBody>
          <a:bodyPr/>
          <a:lstStyle>
            <a:lvl1pPr marL="119063" indent="-119063">
              <a:defRPr sz="1000"/>
            </a:lvl1pPr>
            <a:lvl2pPr marL="228600" indent="-109538">
              <a:defRPr sz="1000"/>
            </a:lvl2pPr>
            <a:lvl3pPr marL="287338" indent="-58738">
              <a:defRPr sz="1000"/>
            </a:lvl3pPr>
            <a:lvl4pPr marL="457200" indent="-109538">
              <a:defRPr sz="1000"/>
            </a:lvl4pPr>
            <a:lvl5pPr marL="576263" indent="-119063">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98269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 boxes with headers">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1997" name="think-cell Slide" r:id="rId4" imgW="270" imgH="270" progId="TCLayout.ActiveDocument.1">
                  <p:embed/>
                </p:oleObj>
              </mc:Choice>
              <mc:Fallback>
                <p:oleObj name="think-cell Slide" r:id="rId4" imgW="270" imgH="270" progId="TCLayout.ActiveDocument.1">
                  <p:embed/>
                  <p:pic>
                    <p:nvPicPr>
                      <p:cNvPr id="23" name="Object 2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5"/>
          <p:cNvSpPr txBox="1">
            <a:spLocks/>
          </p:cNvSpPr>
          <p:nvPr userDrawn="1"/>
        </p:nvSpPr>
        <p:spPr>
          <a:xfrm>
            <a:off x="467784" y="6377330"/>
            <a:ext cx="2112385" cy="323165"/>
          </a:xfrm>
          <a:prstGeom prst="rect">
            <a:avLst/>
          </a:prstGeom>
        </p:spPr>
        <p:txBody>
          <a:bodyPr vert="horz" wrap="square" lIns="0" tIns="0" rIns="0" bIns="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baseline="0" dirty="0">
                <a:solidFill>
                  <a:schemeClr val="accent4"/>
                </a:solidFill>
              </a:rPr>
              <a:t>Page </a:t>
            </a:r>
            <a:fld id="{50C6FCF5-5946-4146-A67F-21AD3F2F73BB}" type="slidenum">
              <a:rPr lang="en-US" sz="1050" baseline="0" smtClean="0">
                <a:solidFill>
                  <a:schemeClr val="accent4"/>
                </a:solidFill>
              </a:rPr>
              <a:pPr algn="l"/>
              <a:t>‹#›</a:t>
            </a:fld>
            <a:endParaRPr lang="en-US" sz="1050" baseline="0" dirty="0">
              <a:solidFill>
                <a:schemeClr val="accent4"/>
              </a:solidFill>
            </a:endParaRPr>
          </a:p>
          <a:p>
            <a:pPr algn="l"/>
            <a:r>
              <a:rPr lang="en-US" sz="1050" baseline="0" dirty="0">
                <a:solidFill>
                  <a:schemeClr val="accent4"/>
                </a:solidFill>
              </a:rPr>
              <a:t>Proprietary &amp; Confidential</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44469" y="6414401"/>
            <a:ext cx="1972044" cy="244392"/>
          </a:xfrm>
          <a:prstGeom prst="rect">
            <a:avLst/>
          </a:prstGeom>
        </p:spPr>
      </p:pic>
      <p:pic>
        <p:nvPicPr>
          <p:cNvPr id="5" name="Picture 4"/>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0" y="6775635"/>
            <a:ext cx="12192000" cy="91440"/>
          </a:xfrm>
          <a:prstGeom prst="rect">
            <a:avLst/>
          </a:prstGeom>
        </p:spPr>
      </p:pic>
      <p:sp>
        <p:nvSpPr>
          <p:cNvPr id="6" name="Text Placeholder 19"/>
          <p:cNvSpPr>
            <a:spLocks noGrp="1"/>
          </p:cNvSpPr>
          <p:nvPr>
            <p:ph type="body" sz="quarter" idx="34" hasCustomPrompt="1"/>
          </p:nvPr>
        </p:nvSpPr>
        <p:spPr>
          <a:xfrm>
            <a:off x="463296" y="1574800"/>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7" name="Text Placeholder 19"/>
          <p:cNvSpPr>
            <a:spLocks noGrp="1"/>
          </p:cNvSpPr>
          <p:nvPr>
            <p:ph type="body" sz="quarter" idx="35" hasCustomPrompt="1"/>
          </p:nvPr>
        </p:nvSpPr>
        <p:spPr>
          <a:xfrm>
            <a:off x="3378179" y="1574800"/>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8" name="Text Placeholder 19"/>
          <p:cNvSpPr>
            <a:spLocks noGrp="1"/>
          </p:cNvSpPr>
          <p:nvPr>
            <p:ph type="body" sz="quarter" idx="36" hasCustomPrompt="1"/>
          </p:nvPr>
        </p:nvSpPr>
        <p:spPr>
          <a:xfrm>
            <a:off x="6293061" y="1574800"/>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9" name="Text Placeholder 19"/>
          <p:cNvSpPr>
            <a:spLocks noGrp="1"/>
          </p:cNvSpPr>
          <p:nvPr>
            <p:ph type="body" sz="quarter" idx="37" hasCustomPrompt="1"/>
          </p:nvPr>
        </p:nvSpPr>
        <p:spPr>
          <a:xfrm>
            <a:off x="9207944" y="1574800"/>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0" name="Text Placeholder 19"/>
          <p:cNvSpPr>
            <a:spLocks noGrp="1"/>
          </p:cNvSpPr>
          <p:nvPr>
            <p:ph type="body" sz="quarter" idx="38" hasCustomPrompt="1"/>
          </p:nvPr>
        </p:nvSpPr>
        <p:spPr>
          <a:xfrm>
            <a:off x="463296" y="4078514"/>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1" name="Text Placeholder 19"/>
          <p:cNvSpPr>
            <a:spLocks noGrp="1"/>
          </p:cNvSpPr>
          <p:nvPr>
            <p:ph type="body" sz="quarter" idx="39" hasCustomPrompt="1"/>
          </p:nvPr>
        </p:nvSpPr>
        <p:spPr>
          <a:xfrm>
            <a:off x="3378179" y="4078514"/>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2" name="Text Placeholder 19"/>
          <p:cNvSpPr>
            <a:spLocks noGrp="1"/>
          </p:cNvSpPr>
          <p:nvPr>
            <p:ph type="body" sz="quarter" idx="40" hasCustomPrompt="1"/>
          </p:nvPr>
        </p:nvSpPr>
        <p:spPr>
          <a:xfrm>
            <a:off x="6293061" y="4078514"/>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3" name="Text Placeholder 19"/>
          <p:cNvSpPr>
            <a:spLocks noGrp="1"/>
          </p:cNvSpPr>
          <p:nvPr>
            <p:ph type="body" sz="quarter" idx="41" hasCustomPrompt="1"/>
          </p:nvPr>
        </p:nvSpPr>
        <p:spPr>
          <a:xfrm>
            <a:off x="9207944" y="4078514"/>
            <a:ext cx="2502219" cy="336550"/>
          </a:xfrm>
        </p:spPr>
        <p:txBody>
          <a:bodyPr/>
          <a:lstStyle>
            <a:lvl1pPr marL="0" indent="0">
              <a:spcBef>
                <a:spcPts val="0"/>
              </a:spcBef>
              <a:buNone/>
              <a:defRPr sz="1000" b="1">
                <a:solidFill>
                  <a:schemeClr val="accent1"/>
                </a:solidFill>
                <a:latin typeface="+mj-lt"/>
              </a:defRPr>
            </a:lvl1pPr>
            <a:lvl2pPr marL="0" indent="0">
              <a:spcBef>
                <a:spcPts val="0"/>
              </a:spcBef>
              <a:buNone/>
              <a:defRPr sz="1000">
                <a:solidFill>
                  <a:schemeClr val="accent1"/>
                </a:solidFill>
              </a:defRPr>
            </a:lvl2pPr>
            <a:lvl3pPr>
              <a:defRPr sz="1000">
                <a:solidFill>
                  <a:schemeClr val="accent2"/>
                </a:solidFill>
              </a:defRPr>
            </a:lvl3pPr>
            <a:lvl4pPr>
              <a:defRPr sz="1000">
                <a:solidFill>
                  <a:schemeClr val="accent2"/>
                </a:solidFill>
              </a:defRPr>
            </a:lvl4pPr>
            <a:lvl5pPr>
              <a:defRPr sz="1000">
                <a:solidFill>
                  <a:schemeClr val="accent2"/>
                </a:solidFill>
              </a:defRPr>
            </a:lvl5pPr>
          </a:lstStyle>
          <a:p>
            <a:pPr lvl="0"/>
            <a:r>
              <a:rPr lang="en-US" dirty="0"/>
              <a:t>Heading 10 </a:t>
            </a:r>
            <a:r>
              <a:rPr lang="en-US" dirty="0" err="1"/>
              <a:t>pt</a:t>
            </a:r>
            <a:endParaRPr lang="en-US" dirty="0"/>
          </a:p>
          <a:p>
            <a:pPr lvl="1"/>
            <a:r>
              <a:rPr lang="en-US" dirty="0"/>
              <a:t>Subheading 10 </a:t>
            </a:r>
            <a:r>
              <a:rPr lang="en-US" dirty="0" err="1"/>
              <a:t>pt</a:t>
            </a:r>
            <a:endParaRPr lang="en-US" dirty="0"/>
          </a:p>
        </p:txBody>
      </p:sp>
      <p:sp>
        <p:nvSpPr>
          <p:cNvPr id="14" name="Content Placeholder 6"/>
          <p:cNvSpPr>
            <a:spLocks noGrp="1"/>
          </p:cNvSpPr>
          <p:nvPr>
            <p:ph sz="quarter" idx="42"/>
          </p:nvPr>
        </p:nvSpPr>
        <p:spPr>
          <a:xfrm>
            <a:off x="463296" y="2035656"/>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p:cNvSpPr>
            <a:spLocks noGrp="1"/>
          </p:cNvSpPr>
          <p:nvPr>
            <p:ph sz="quarter" idx="56"/>
          </p:nvPr>
        </p:nvSpPr>
        <p:spPr>
          <a:xfrm>
            <a:off x="3378179" y="2035656"/>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p:cNvSpPr>
            <a:spLocks noGrp="1"/>
          </p:cNvSpPr>
          <p:nvPr>
            <p:ph sz="quarter" idx="57"/>
          </p:nvPr>
        </p:nvSpPr>
        <p:spPr>
          <a:xfrm>
            <a:off x="6293061" y="2035656"/>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6"/>
          <p:cNvSpPr>
            <a:spLocks noGrp="1"/>
          </p:cNvSpPr>
          <p:nvPr>
            <p:ph sz="quarter" idx="58"/>
          </p:nvPr>
        </p:nvSpPr>
        <p:spPr>
          <a:xfrm>
            <a:off x="9217152" y="2027189"/>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6"/>
          <p:cNvSpPr>
            <a:spLocks noGrp="1"/>
          </p:cNvSpPr>
          <p:nvPr>
            <p:ph sz="quarter" idx="59"/>
          </p:nvPr>
        </p:nvSpPr>
        <p:spPr>
          <a:xfrm>
            <a:off x="463296" y="4524028"/>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6"/>
          <p:cNvSpPr>
            <a:spLocks noGrp="1"/>
          </p:cNvSpPr>
          <p:nvPr>
            <p:ph sz="quarter" idx="60"/>
          </p:nvPr>
        </p:nvSpPr>
        <p:spPr>
          <a:xfrm>
            <a:off x="3378179" y="4524028"/>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6"/>
          <p:cNvSpPr>
            <a:spLocks noGrp="1"/>
          </p:cNvSpPr>
          <p:nvPr>
            <p:ph sz="quarter" idx="61"/>
          </p:nvPr>
        </p:nvSpPr>
        <p:spPr>
          <a:xfrm>
            <a:off x="6293061" y="4524028"/>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6"/>
          <p:cNvSpPr>
            <a:spLocks noGrp="1"/>
          </p:cNvSpPr>
          <p:nvPr>
            <p:ph sz="quarter" idx="62"/>
          </p:nvPr>
        </p:nvSpPr>
        <p:spPr>
          <a:xfrm>
            <a:off x="9217152" y="4524028"/>
            <a:ext cx="2499360" cy="1670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19063" indent="-119063">
              <a:defRPr lang="en-US" sz="1000" dirty="0" smtClean="0"/>
            </a:lvl1pPr>
            <a:lvl2pPr marL="228600" indent="-109538">
              <a:defRPr lang="en-US" sz="1000" dirty="0" smtClean="0"/>
            </a:lvl2pPr>
            <a:lvl3pPr marL="347663" indent="-119063">
              <a:defRPr lang="en-US" sz="1000" dirty="0" smtClean="0"/>
            </a:lvl3pPr>
            <a:lvl4pPr marL="457200" indent="-109538">
              <a:defRPr lang="en-US" sz="1000" dirty="0" smtClean="0"/>
            </a:lvl4pPr>
            <a:lvl5pPr marL="576263" indent="-119063">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620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0085" y="0"/>
            <a:ext cx="4751916"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569385" y="4497389"/>
            <a:ext cx="64304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a:solidFill>
                  <a:srgbClr val="1D2F68"/>
                </a:solidFill>
              </a:rPr>
              <a:t> </a:t>
            </a:r>
          </a:p>
          <a:p>
            <a:pPr eaLnBrk="1" hangingPunct="1">
              <a:buFontTx/>
              <a:buNone/>
              <a:defRPr/>
            </a:pPr>
            <a:r>
              <a:rPr lang="en-US" sz="1600">
                <a:solidFill>
                  <a:srgbClr val="1D2F68"/>
                </a:solidFill>
              </a:rPr>
              <a:t> </a:t>
            </a:r>
          </a:p>
          <a:p>
            <a:pPr eaLnBrk="1" hangingPunct="1">
              <a:buFontTx/>
              <a:buNone/>
              <a:defRPr/>
            </a:pPr>
            <a:r>
              <a:rPr lang="en-US" sz="1600">
                <a:solidFill>
                  <a:srgbClr val="1D2F68"/>
                </a:solidFill>
              </a:rPr>
              <a:t> </a:t>
            </a:r>
          </a:p>
        </p:txBody>
      </p:sp>
      <p:grpSp>
        <p:nvGrpSpPr>
          <p:cNvPr id="6" name="Group 1080"/>
          <p:cNvGrpSpPr>
            <a:grpSpLocks/>
          </p:cNvGrpSpPr>
          <p:nvPr userDrawn="1"/>
        </p:nvGrpSpPr>
        <p:grpSpPr bwMode="auto">
          <a:xfrm>
            <a:off x="7831667" y="269876"/>
            <a:ext cx="3206750" cy="911225"/>
            <a:chOff x="3700" y="170"/>
            <a:chExt cx="1515" cy="574"/>
          </a:xfrm>
        </p:grpSpPr>
        <p:pic>
          <p:nvPicPr>
            <p:cNvPr id="7"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a:solidFill>
                    <a:schemeClr val="bg1"/>
                  </a:solidFill>
                </a:rPr>
                <a:t>Federal Aviation</a:t>
              </a:r>
            </a:p>
            <a:p>
              <a:pPr eaLnBrk="1" hangingPunct="1">
                <a:lnSpc>
                  <a:spcPct val="85000"/>
                </a:lnSpc>
                <a:spcBef>
                  <a:spcPct val="0"/>
                </a:spcBef>
                <a:buFontTx/>
                <a:buNone/>
                <a:defRPr/>
              </a:pPr>
              <a:r>
                <a:rPr lang="en-US" sz="1800" b="1">
                  <a:solidFill>
                    <a:schemeClr val="bg1"/>
                  </a:solidFill>
                </a:rPr>
                <a:t>Administration</a:t>
              </a:r>
            </a:p>
          </p:txBody>
        </p:sp>
      </p:grpSp>
      <p:sp>
        <p:nvSpPr>
          <p:cNvPr id="63490" name="Rectangle 1026"/>
          <p:cNvSpPr>
            <a:spLocks noGrp="1" noChangeArrowheads="1"/>
          </p:cNvSpPr>
          <p:nvPr>
            <p:ph type="ctrTitle"/>
          </p:nvPr>
        </p:nvSpPr>
        <p:spPr>
          <a:xfrm>
            <a:off x="594784" y="312738"/>
            <a:ext cx="6644216"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599017" y="1754188"/>
            <a:ext cx="6601883" cy="1752600"/>
          </a:xfrm>
        </p:spPr>
        <p:txBody>
          <a:bodyPr/>
          <a:lstStyle>
            <a:lvl1pPr marL="0" indent="0">
              <a:buFontTx/>
              <a:buNone/>
              <a:defRPr sz="3200">
                <a:solidFill>
                  <a:schemeClr val="bg2"/>
                </a:solidFill>
              </a:defRPr>
            </a:lvl1pPr>
          </a:lstStyle>
          <a:p>
            <a:pPr lvl="0"/>
            <a:r>
              <a:rPr lang="en-US" noProof="0"/>
              <a:t>Select to edit master subtitle</a:t>
            </a:r>
          </a:p>
        </p:txBody>
      </p:sp>
    </p:spTree>
    <p:extLst>
      <p:ext uri="{BB962C8B-B14F-4D97-AF65-F5344CB8AC3E}">
        <p14:creationId xmlns:p14="http://schemas.microsoft.com/office/powerpoint/2010/main" val="4119772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5A383F26-4F95-4DAD-8797-8CF3EDB4277D}" type="slidenum">
              <a:rPr lang="en-US" altLang="en-US"/>
              <a:pPr/>
              <a:t>‹#›</a:t>
            </a:fld>
            <a:endParaRPr lang="en-US" altLang="en-US"/>
          </a:p>
        </p:txBody>
      </p:sp>
    </p:spTree>
    <p:extLst>
      <p:ext uri="{BB962C8B-B14F-4D97-AF65-F5344CB8AC3E}">
        <p14:creationId xmlns:p14="http://schemas.microsoft.com/office/powerpoint/2010/main" val="312279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57275"/>
            <a:ext cx="5384800" cy="2338388"/>
          </a:xfrm>
          <a:prstGeom prst="rect">
            <a:avLst/>
          </a:prstGeom>
        </p:spPr>
        <p:txBody>
          <a:bodyPr>
            <a:normAutofit/>
          </a:bodyPr>
          <a:lstStyle>
            <a:lvl1pPr>
              <a:defRPr sz="2400"/>
            </a:lvl1pPr>
            <a:lvl2pPr>
              <a:defRPr sz="2200"/>
            </a:lvl2pPr>
            <a:lvl3pPr>
              <a:defRPr sz="2000"/>
            </a:lvl3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057275"/>
            <a:ext cx="5384800" cy="2338388"/>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09600" y="3548064"/>
            <a:ext cx="5384800" cy="2339975"/>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7600" y="3548064"/>
            <a:ext cx="5384800" cy="2339975"/>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7AE49E12-D6F4-A948-99E9-1FD30A9EFFA7}" type="slidenum">
              <a:rPr>
                <a:solidFill>
                  <a:prstClr val="black">
                    <a:lumMod val="50000"/>
                    <a:lumOff val="50000"/>
                  </a:prstClr>
                </a:solidFill>
              </a:rPr>
              <a:pPr>
                <a:defRPr/>
              </a:pPr>
              <a:t>‹#›</a:t>
            </a:fld>
            <a:endParaRPr dirty="0">
              <a:solidFill>
                <a:prstClr val="black">
                  <a:lumMod val="50000"/>
                  <a:lumOff val="50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19660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117E1AEE-738F-42D2-90B5-7D6EC26C4977}" type="slidenum">
              <a:rPr lang="en-US" altLang="en-US"/>
              <a:pPr/>
              <a:t>‹#›</a:t>
            </a:fld>
            <a:endParaRPr lang="en-US" altLang="en-US"/>
          </a:p>
        </p:txBody>
      </p:sp>
    </p:spTree>
    <p:extLst>
      <p:ext uri="{BB962C8B-B14F-4D97-AF65-F5344CB8AC3E}">
        <p14:creationId xmlns:p14="http://schemas.microsoft.com/office/powerpoint/2010/main" val="2887550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DCC78974-6BD9-4F49-9073-684C8DFC2EDE}" type="slidenum">
              <a:rPr lang="en-US" altLang="en-US"/>
              <a:pPr/>
              <a:t>‹#›</a:t>
            </a:fld>
            <a:endParaRPr lang="en-US" altLang="en-US"/>
          </a:p>
        </p:txBody>
      </p:sp>
    </p:spTree>
    <p:extLst>
      <p:ext uri="{BB962C8B-B14F-4D97-AF65-F5344CB8AC3E}">
        <p14:creationId xmlns:p14="http://schemas.microsoft.com/office/powerpoint/2010/main" val="2530281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40B627A8-6DE8-4A54-BFD9-6275353D397E}" type="slidenum">
              <a:rPr lang="en-US" altLang="en-US"/>
              <a:pPr/>
              <a:t>‹#›</a:t>
            </a:fld>
            <a:endParaRPr lang="en-US" altLang="en-US"/>
          </a:p>
        </p:txBody>
      </p:sp>
    </p:spTree>
    <p:extLst>
      <p:ext uri="{BB962C8B-B14F-4D97-AF65-F5344CB8AC3E}">
        <p14:creationId xmlns:p14="http://schemas.microsoft.com/office/powerpoint/2010/main" val="616828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C693CBDC-3712-4ED5-A128-6BF69FC6970B}" type="slidenum">
              <a:rPr lang="en-US" altLang="en-US"/>
              <a:pPr/>
              <a:t>‹#›</a:t>
            </a:fld>
            <a:endParaRPr lang="en-US" altLang="en-US"/>
          </a:p>
        </p:txBody>
      </p:sp>
    </p:spTree>
    <p:extLst>
      <p:ext uri="{BB962C8B-B14F-4D97-AF65-F5344CB8AC3E}">
        <p14:creationId xmlns:p14="http://schemas.microsoft.com/office/powerpoint/2010/main" val="21464694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fld id="{0C8F5148-4414-46DC-B25A-3BF6C18CF4CF}" type="slidenum">
              <a:rPr lang="en-US" altLang="en-US"/>
              <a:pPr/>
              <a:t>‹#›</a:t>
            </a:fld>
            <a:endParaRPr lang="en-US" altLang="en-US"/>
          </a:p>
        </p:txBody>
      </p:sp>
    </p:spTree>
    <p:extLst>
      <p:ext uri="{BB962C8B-B14F-4D97-AF65-F5344CB8AC3E}">
        <p14:creationId xmlns:p14="http://schemas.microsoft.com/office/powerpoint/2010/main" val="2907862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7888FB4C-66BA-4D7E-A496-C2198F9022B7}" type="slidenum">
              <a:rPr lang="en-US" altLang="en-US"/>
              <a:pPr/>
              <a:t>‹#›</a:t>
            </a:fld>
            <a:endParaRPr lang="en-US" altLang="en-US"/>
          </a:p>
        </p:txBody>
      </p:sp>
    </p:spTree>
    <p:extLst>
      <p:ext uri="{BB962C8B-B14F-4D97-AF65-F5344CB8AC3E}">
        <p14:creationId xmlns:p14="http://schemas.microsoft.com/office/powerpoint/2010/main" val="2875961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2C831A0B-48EF-4855-9A25-DD7755766D4A}" type="slidenum">
              <a:rPr lang="en-US" altLang="en-US"/>
              <a:pPr/>
              <a:t>‹#›</a:t>
            </a:fld>
            <a:endParaRPr lang="en-US" altLang="en-US"/>
          </a:p>
        </p:txBody>
      </p:sp>
    </p:spTree>
    <p:extLst>
      <p:ext uri="{BB962C8B-B14F-4D97-AF65-F5344CB8AC3E}">
        <p14:creationId xmlns:p14="http://schemas.microsoft.com/office/powerpoint/2010/main" val="201371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351A8A70-F46F-49C5-8ACA-4F7972587781}" type="slidenum">
              <a:rPr lang="en-US" altLang="en-US"/>
              <a:pPr/>
              <a:t>‹#›</a:t>
            </a:fld>
            <a:endParaRPr lang="en-US" altLang="en-US"/>
          </a:p>
        </p:txBody>
      </p:sp>
    </p:spTree>
    <p:extLst>
      <p:ext uri="{BB962C8B-B14F-4D97-AF65-F5344CB8AC3E}">
        <p14:creationId xmlns:p14="http://schemas.microsoft.com/office/powerpoint/2010/main" val="2494583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4518" y="344488"/>
            <a:ext cx="2823633"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1" y="344488"/>
            <a:ext cx="8269817"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85BDBA17-D7D4-43D1-9C48-5C2DA013FD61}" type="slidenum">
              <a:rPr lang="en-US" altLang="en-US"/>
              <a:pPr/>
              <a:t>‹#›</a:t>
            </a:fld>
            <a:endParaRPr lang="en-US" altLang="en-US"/>
          </a:p>
        </p:txBody>
      </p:sp>
    </p:spTree>
    <p:extLst>
      <p:ext uri="{BB962C8B-B14F-4D97-AF65-F5344CB8AC3E}">
        <p14:creationId xmlns:p14="http://schemas.microsoft.com/office/powerpoint/2010/main" val="1442905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554" y="-28575"/>
            <a:ext cx="11728449" cy="1143000"/>
          </a:xfrm>
        </p:spPr>
        <p:txBody>
          <a:bodyPr/>
          <a:lstStyle/>
          <a:p>
            <a:r>
              <a:rPr lang="en-US"/>
              <a:t>Click to edit Master title style</a:t>
            </a:r>
          </a:p>
        </p:txBody>
      </p:sp>
      <p:sp>
        <p:nvSpPr>
          <p:cNvPr id="3" name="Text Placeholder 2"/>
          <p:cNvSpPr>
            <a:spLocks noGrp="1"/>
          </p:cNvSpPr>
          <p:nvPr>
            <p:ph type="body" sz="half" idx="1"/>
          </p:nvPr>
        </p:nvSpPr>
        <p:spPr>
          <a:xfrm>
            <a:off x="541869" y="1397000"/>
            <a:ext cx="5494868"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9934" y="1397000"/>
            <a:ext cx="5494868"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9947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4"/>
          <p:cNvSpPr>
            <a:spLocks noChangeArrowheads="1"/>
          </p:cNvSpPr>
          <p:nvPr/>
        </p:nvSpPr>
        <p:spPr bwMode="auto">
          <a:xfrm>
            <a:off x="3149600" y="6469064"/>
            <a:ext cx="5700184" cy="388937"/>
          </a:xfrm>
          <a:prstGeom prst="rect">
            <a:avLst/>
          </a:prstGeom>
          <a:noFill/>
          <a:ln w="9525">
            <a:noFill/>
            <a:miter lim="800000"/>
            <a:headEnd/>
            <a:tailEnd/>
          </a:ln>
        </p:spPr>
        <p:txBody>
          <a:bodyPr lIns="101882" tIns="50941" rIns="101882" bIns="50941" anchor="b">
            <a:prstTxWarp prst="textNoShape">
              <a:avLst/>
            </a:prstTxWarp>
          </a:bodyPr>
          <a:lstStyle>
            <a:lvl1pPr algn="ctr">
              <a:defRPr>
                <a:solidFill>
                  <a:srgbClr val="FF0000"/>
                </a:solidFill>
                <a:latin typeface="Arial" pitchFamily="29" charset="0"/>
              </a:defRPr>
            </a:lvl1pPr>
          </a:lstStyle>
          <a:p>
            <a:pPr fontAlgn="base">
              <a:spcBef>
                <a:spcPct val="0"/>
              </a:spcBef>
              <a:spcAft>
                <a:spcPct val="0"/>
              </a:spcAft>
              <a:defRPr/>
            </a:pPr>
            <a:endParaRPr lang="en-US" sz="1000" dirty="0">
              <a:ea typeface="ＭＳ Ｐゴシック" pitchFamily="29" charset="-128"/>
              <a:cs typeface="ＭＳ Ｐゴシック" pitchFamily="29" charset="-128"/>
            </a:endParaRPr>
          </a:p>
        </p:txBody>
      </p:sp>
      <p:cxnSp>
        <p:nvCxnSpPr>
          <p:cNvPr id="6" name="Straight Connector 5"/>
          <p:cNvCxnSpPr/>
          <p:nvPr userDrawn="1"/>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sp>
        <p:nvSpPr>
          <p:cNvPr id="2183170" name="Rectangle 2"/>
          <p:cNvSpPr>
            <a:spLocks noGrp="1" noChangeArrowheads="1"/>
          </p:cNvSpPr>
          <p:nvPr>
            <p:ph type="ctrTitle"/>
          </p:nvPr>
        </p:nvSpPr>
        <p:spPr>
          <a:xfrm>
            <a:off x="914400" y="2130426"/>
            <a:ext cx="10363200" cy="1470025"/>
          </a:xfrm>
        </p:spPr>
        <p:txBody>
          <a:bodyPr>
            <a:normAutofit/>
          </a:bodyPr>
          <a:lstStyle>
            <a:lvl1pPr>
              <a:defRPr/>
            </a:lvl1pPr>
          </a:lstStyle>
          <a:p>
            <a:r>
              <a:rPr lang="en-US" dirty="0"/>
              <a:t>Click to edit Master title style</a:t>
            </a:r>
          </a:p>
        </p:txBody>
      </p:sp>
      <p:sp>
        <p:nvSpPr>
          <p:cNvPr id="2183171" name="Rectangle 3"/>
          <p:cNvSpPr>
            <a:spLocks noGrp="1" noChangeArrowheads="1"/>
          </p:cNvSpPr>
          <p:nvPr>
            <p:ph type="subTitle" idx="1"/>
          </p:nvPr>
        </p:nvSpPr>
        <p:spPr>
          <a:xfrm>
            <a:off x="1828800" y="3886200"/>
            <a:ext cx="8534400" cy="1752600"/>
          </a:xfrm>
          <a:prstGeom prst="rect">
            <a:avLst/>
          </a:prstGeom>
        </p:spPr>
        <p:txBody>
          <a:bodyPr>
            <a:normAutofit/>
          </a:bodyPr>
          <a:lstStyle>
            <a:lvl1pPr marL="0" indent="0" algn="ctr">
              <a:buFontTx/>
              <a:buNone/>
              <a:defRPr sz="2400"/>
            </a:lvl1pPr>
          </a:lstStyle>
          <a:p>
            <a:r>
              <a:rPr lang="en-US" dirty="0"/>
              <a:t>Click to edit Master subtitle style</a:t>
            </a:r>
          </a:p>
        </p:txBody>
      </p:sp>
      <p:sp>
        <p:nvSpPr>
          <p:cNvPr id="12" name="Rectangle 4"/>
          <p:cNvSpPr>
            <a:spLocks noGrp="1" noChangeArrowheads="1"/>
          </p:cNvSpPr>
          <p:nvPr>
            <p:ph type="dt" sz="half" idx="2"/>
          </p:nvPr>
        </p:nvSpPr>
        <p:spPr bwMode="auto">
          <a:xfrm>
            <a:off x="135467" y="63341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lang="en-US" sz="900" b="0" smtClean="0">
                <a:solidFill>
                  <a:schemeClr val="tx1">
                    <a:lumMod val="50000"/>
                    <a:lumOff val="50000"/>
                  </a:schemeClr>
                </a:solidFill>
                <a:latin typeface="Arial"/>
                <a:cs typeface="Arial"/>
              </a:defRPr>
            </a:lvl1pPr>
          </a:lstStyle>
          <a:p>
            <a:pPr>
              <a:spcAft>
                <a:spcPct val="0"/>
              </a:spcAft>
            </a:pPr>
            <a:endParaRPr dirty="0">
              <a:solidFill>
                <a:prstClr val="black">
                  <a:lumMod val="50000"/>
                  <a:lumOff val="50000"/>
                </a:prstClr>
              </a:solidFill>
            </a:endParaRPr>
          </a:p>
        </p:txBody>
      </p:sp>
      <p:sp>
        <p:nvSpPr>
          <p:cNvPr id="13" name="Rectangle 5"/>
          <p:cNvSpPr>
            <a:spLocks noGrp="1" noChangeArrowheads="1"/>
          </p:cNvSpPr>
          <p:nvPr>
            <p:ph type="ftr" sz="quarter" idx="3"/>
          </p:nvPr>
        </p:nvSpPr>
        <p:spPr bwMode="auto">
          <a:xfrm>
            <a:off x="3191934" y="6330950"/>
            <a:ext cx="5808133"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Aft>
                <a:spcPct val="0"/>
              </a:spcAft>
              <a:defRPr sz="900" b="0">
                <a:solidFill>
                  <a:schemeClr val="tx1">
                    <a:lumMod val="50000"/>
                    <a:lumOff val="50000"/>
                  </a:schemeClr>
                </a:solidFill>
                <a:latin typeface="Arial"/>
                <a:cs typeface="Arial"/>
              </a:defRPr>
            </a:lvl1pPr>
          </a:lstStyle>
          <a:p>
            <a:pPr>
              <a:defRPr/>
            </a:pPr>
            <a:endParaRPr lang="en-US" dirty="0">
              <a:solidFill>
                <a:prstClr val="black">
                  <a:lumMod val="50000"/>
                  <a:lumOff val="50000"/>
                </a:prstClr>
              </a:solidFill>
            </a:endParaRPr>
          </a:p>
        </p:txBody>
      </p:sp>
    </p:spTree>
    <p:extLst>
      <p:ext uri="{BB962C8B-B14F-4D97-AF65-F5344CB8AC3E}">
        <p14:creationId xmlns:p14="http://schemas.microsoft.com/office/powerpoint/2010/main" val="108000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Footer Placeholder 4">
            <a:extLst>
              <a:ext uri="{FF2B5EF4-FFF2-40B4-BE49-F238E27FC236}">
                <a16:creationId xmlns:a16="http://schemas.microsoft.com/office/drawing/2014/main" id="{58B3B356-3D30-8C41-86AC-74ED2FF7AAA8}"/>
              </a:ext>
            </a:extLst>
          </p:cNvPr>
          <p:cNvSpPr>
            <a:spLocks noGrp="1"/>
          </p:cNvSpPr>
          <p:nvPr>
            <p:ph type="ftr" sz="quarter" idx="11"/>
          </p:nvPr>
        </p:nvSpPr>
        <p:spPr>
          <a:xfrm>
            <a:off x="4165600" y="6113516"/>
            <a:ext cx="3860800" cy="365125"/>
          </a:xfrm>
          <a:prstGeom prst="rect">
            <a:avLst/>
          </a:prstGeom>
        </p:spPr>
        <p:txBody>
          <a:bodyPr/>
          <a:lstStyle>
            <a:lvl1pPr>
              <a:defRPr sz="1600" i="1">
                <a:solidFill>
                  <a:prstClr val="black"/>
                </a:solidFill>
                <a:latin typeface="Arial" pitchFamily="-109" charset="0"/>
                <a:ea typeface="Arial" pitchFamily="-109" charset="0"/>
                <a:cs typeface="Arial" pitchFamily="-109" charset="0"/>
              </a:defRPr>
            </a:lvl1pPr>
          </a:lstStyle>
          <a:p>
            <a:pPr fontAlgn="base">
              <a:spcBef>
                <a:spcPct val="0"/>
              </a:spcBef>
              <a:spcAft>
                <a:spcPct val="0"/>
              </a:spcAft>
              <a:defRPr/>
            </a:pPr>
            <a:r>
              <a:rPr lang="en-US" dirty="0"/>
              <a:t>For NASA Internal Use Only</a:t>
            </a:r>
          </a:p>
        </p:txBody>
      </p:sp>
    </p:spTree>
    <p:extLst>
      <p:ext uri="{BB962C8B-B14F-4D97-AF65-F5344CB8AC3E}">
        <p14:creationId xmlns:p14="http://schemas.microsoft.com/office/powerpoint/2010/main" val="412097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80B3D46-903F-314D-8176-6AB586CF27BE}"/>
              </a:ext>
            </a:extLst>
          </p:cNvPr>
          <p:cNvSpPr>
            <a:spLocks noGrp="1"/>
          </p:cNvSpPr>
          <p:nvPr>
            <p:ph type="ftr" sz="quarter" idx="11"/>
          </p:nvPr>
        </p:nvSpPr>
        <p:spPr>
          <a:xfrm>
            <a:off x="4165600" y="6113516"/>
            <a:ext cx="3860800" cy="365125"/>
          </a:xfrm>
          <a:prstGeom prst="rect">
            <a:avLst/>
          </a:prstGeom>
        </p:spPr>
        <p:txBody>
          <a:bodyPr/>
          <a:lstStyle>
            <a:lvl1pPr>
              <a:defRPr sz="1600" i="1">
                <a:solidFill>
                  <a:prstClr val="black"/>
                </a:solidFill>
                <a:latin typeface="Arial" pitchFamily="-109" charset="0"/>
                <a:ea typeface="Arial" pitchFamily="-109" charset="0"/>
                <a:cs typeface="Arial" pitchFamily="-109" charset="0"/>
              </a:defRPr>
            </a:lvl1pPr>
          </a:lstStyle>
          <a:p>
            <a:pPr fontAlgn="base">
              <a:spcBef>
                <a:spcPct val="0"/>
              </a:spcBef>
              <a:spcAft>
                <a:spcPct val="0"/>
              </a:spcAft>
              <a:defRPr/>
            </a:pPr>
            <a:r>
              <a:rPr lang="en-US" dirty="0"/>
              <a:t>For NASA Internal Use Only</a:t>
            </a:r>
          </a:p>
        </p:txBody>
      </p:sp>
    </p:spTree>
    <p:extLst>
      <p:ext uri="{BB962C8B-B14F-4D97-AF65-F5344CB8AC3E}">
        <p14:creationId xmlns:p14="http://schemas.microsoft.com/office/powerpoint/2010/main" val="81052101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1783367" y="86367"/>
            <a:ext cx="9285600" cy="748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415600" y="1122917"/>
            <a:ext cx="11360800" cy="4968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2" name="Google Shape;22;p4"/>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1068969" y="1"/>
            <a:ext cx="1123032" cy="1022465"/>
          </a:xfrm>
          <a:prstGeom prst="rect">
            <a:avLst/>
          </a:prstGeom>
          <a:noFill/>
          <a:ln>
            <a:noFill/>
          </a:ln>
        </p:spPr>
      </p:pic>
      <p:pic>
        <p:nvPicPr>
          <p:cNvPr id="23" name="Google Shape;23;p4"/>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82133" y="137100"/>
            <a:ext cx="1519597" cy="646533"/>
          </a:xfrm>
          <a:prstGeom prst="rect">
            <a:avLst/>
          </a:prstGeom>
          <a:noFill/>
          <a:ln>
            <a:noFill/>
          </a:ln>
        </p:spPr>
      </p:pic>
    </p:spTree>
    <p:extLst>
      <p:ext uri="{BB962C8B-B14F-4D97-AF65-F5344CB8AC3E}">
        <p14:creationId xmlns:p14="http://schemas.microsoft.com/office/powerpoint/2010/main" val="2059197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3" name="Google Shape;33;p6"/>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1068969" y="1"/>
            <a:ext cx="1123032" cy="1022465"/>
          </a:xfrm>
          <a:prstGeom prst="rect">
            <a:avLst/>
          </a:prstGeom>
          <a:noFill/>
          <a:ln>
            <a:noFill/>
          </a:ln>
        </p:spPr>
      </p:pic>
      <p:pic>
        <p:nvPicPr>
          <p:cNvPr id="34" name="Google Shape;34;p6"/>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82133" y="137100"/>
            <a:ext cx="1519597" cy="646533"/>
          </a:xfrm>
          <a:prstGeom prst="rect">
            <a:avLst/>
          </a:prstGeom>
          <a:noFill/>
          <a:ln>
            <a:noFill/>
          </a:ln>
        </p:spPr>
      </p:pic>
      <p:sp>
        <p:nvSpPr>
          <p:cNvPr id="35" name="Google Shape;35;p6"/>
          <p:cNvSpPr txBox="1">
            <a:spLocks noGrp="1"/>
          </p:cNvSpPr>
          <p:nvPr>
            <p:ph type="title"/>
          </p:nvPr>
        </p:nvSpPr>
        <p:spPr>
          <a:xfrm>
            <a:off x="1783367" y="86367"/>
            <a:ext cx="92856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84393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5600" y="1294400"/>
            <a:ext cx="3744000" cy="4797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8" name="Google Shape;38;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9" name="Google Shape;39;p7"/>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1068969" y="1"/>
            <a:ext cx="1123032" cy="1022465"/>
          </a:xfrm>
          <a:prstGeom prst="rect">
            <a:avLst/>
          </a:prstGeom>
          <a:noFill/>
          <a:ln>
            <a:noFill/>
          </a:ln>
        </p:spPr>
      </p:pic>
      <p:pic>
        <p:nvPicPr>
          <p:cNvPr id="40" name="Google Shape;40;p7"/>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82133" y="137100"/>
            <a:ext cx="1519597" cy="646533"/>
          </a:xfrm>
          <a:prstGeom prst="rect">
            <a:avLst/>
          </a:prstGeom>
          <a:noFill/>
          <a:ln>
            <a:noFill/>
          </a:ln>
        </p:spPr>
      </p:pic>
      <p:sp>
        <p:nvSpPr>
          <p:cNvPr id="41" name="Google Shape;41;p7"/>
          <p:cNvSpPr txBox="1">
            <a:spLocks noGrp="1"/>
          </p:cNvSpPr>
          <p:nvPr>
            <p:ph type="title"/>
          </p:nvPr>
        </p:nvSpPr>
        <p:spPr>
          <a:xfrm>
            <a:off x="1783367" y="86367"/>
            <a:ext cx="92856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60073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4" name="Google Shape;4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45" name="Google Shape;45;p8"/>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1068969" y="1"/>
            <a:ext cx="1123032" cy="1022465"/>
          </a:xfrm>
          <a:prstGeom prst="rect">
            <a:avLst/>
          </a:prstGeom>
          <a:noFill/>
          <a:ln>
            <a:noFill/>
          </a:ln>
        </p:spPr>
      </p:pic>
      <p:pic>
        <p:nvPicPr>
          <p:cNvPr id="46" name="Google Shape;46;p8"/>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82133" y="137100"/>
            <a:ext cx="1519597" cy="646533"/>
          </a:xfrm>
          <a:prstGeom prst="rect">
            <a:avLst/>
          </a:prstGeom>
          <a:noFill/>
          <a:ln>
            <a:noFill/>
          </a:ln>
        </p:spPr>
      </p:pic>
    </p:spTree>
    <p:extLst>
      <p:ext uri="{BB962C8B-B14F-4D97-AF65-F5344CB8AC3E}">
        <p14:creationId xmlns:p14="http://schemas.microsoft.com/office/powerpoint/2010/main" val="34068371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0" name="Google Shape;5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1" name="Google Shape;5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52" name="Google Shape;5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3" name="Google Shape;53;p9"/>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1068969" y="1"/>
            <a:ext cx="1123032" cy="1022465"/>
          </a:xfrm>
          <a:prstGeom prst="rect">
            <a:avLst/>
          </a:prstGeom>
          <a:noFill/>
          <a:ln>
            <a:noFill/>
          </a:ln>
        </p:spPr>
      </p:pic>
      <p:pic>
        <p:nvPicPr>
          <p:cNvPr id="54" name="Google Shape;54;p9"/>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82133" y="137100"/>
            <a:ext cx="1519597" cy="646533"/>
          </a:xfrm>
          <a:prstGeom prst="rect">
            <a:avLst/>
          </a:prstGeom>
          <a:noFill/>
          <a:ln>
            <a:noFill/>
          </a:ln>
        </p:spPr>
      </p:pic>
    </p:spTree>
    <p:extLst>
      <p:ext uri="{BB962C8B-B14F-4D97-AF65-F5344CB8AC3E}">
        <p14:creationId xmlns:p14="http://schemas.microsoft.com/office/powerpoint/2010/main" val="10349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8" name="Google Shape;68;p12"/>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1068969" y="1"/>
            <a:ext cx="1123032" cy="1022465"/>
          </a:xfrm>
          <a:prstGeom prst="rect">
            <a:avLst/>
          </a:prstGeom>
          <a:noFill/>
          <a:ln>
            <a:noFill/>
          </a:ln>
        </p:spPr>
      </p:pic>
      <p:pic>
        <p:nvPicPr>
          <p:cNvPr id="69" name="Google Shape;69;p12"/>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82133" y="137100"/>
            <a:ext cx="1519597" cy="646533"/>
          </a:xfrm>
          <a:prstGeom prst="rect">
            <a:avLst/>
          </a:prstGeom>
          <a:noFill/>
          <a:ln>
            <a:noFill/>
          </a:ln>
        </p:spPr>
      </p:pic>
    </p:spTree>
    <p:extLst>
      <p:ext uri="{BB962C8B-B14F-4D97-AF65-F5344CB8AC3E}">
        <p14:creationId xmlns:p14="http://schemas.microsoft.com/office/powerpoint/2010/main" val="2689042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164000"/>
            <a:ext cx="10904107" cy="499840"/>
          </a:xfrm>
        </p:spPr>
        <p:txBody>
          <a:bodyPr/>
          <a:lstStyle/>
          <a:p>
            <a:r>
              <a:rPr lang="en-US" dirty="0"/>
              <a:t>Click to edit Master title style</a:t>
            </a:r>
          </a:p>
        </p:txBody>
      </p:sp>
      <p:sp>
        <p:nvSpPr>
          <p:cNvPr id="3" name="Content Placeholder 2"/>
          <p:cNvSpPr>
            <a:spLocks noGrp="1"/>
          </p:cNvSpPr>
          <p:nvPr>
            <p:ph idx="1"/>
          </p:nvPr>
        </p:nvSpPr>
        <p:spPr>
          <a:xfrm>
            <a:off x="330423" y="960352"/>
            <a:ext cx="11523415" cy="5165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393087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388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41401"/>
            <a:ext cx="10972800" cy="4830763"/>
          </a:xfrm>
          <a:prstGeom prst="rect">
            <a:avLst/>
          </a:prstGeom>
        </p:spPr>
        <p:txBody>
          <a:bodyPr>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393F251-C5DF-C44A-B1C6-A675597FFAB7}" type="slidenum">
              <a:rPr>
                <a:solidFill>
                  <a:prstClr val="black">
                    <a:lumMod val="50000"/>
                    <a:lumOff val="50000"/>
                  </a:prstClr>
                </a:solidFill>
              </a:rPr>
              <a:pPr>
                <a:defRPr/>
              </a:pPr>
              <a:t>‹#›</a:t>
            </a:fld>
            <a:endParaRPr dirty="0">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93981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164000"/>
            <a:ext cx="10632671" cy="499840"/>
          </a:xfrm>
        </p:spPr>
        <p:txBody>
          <a:bodyPr/>
          <a:lstStyle/>
          <a:p>
            <a:r>
              <a:rPr lang="en-US" dirty="0"/>
              <a:t>Click to edit Master title style</a:t>
            </a:r>
          </a:p>
        </p:txBody>
      </p:sp>
      <p:sp>
        <p:nvSpPr>
          <p:cNvPr id="3" name="Content Placeholder 2"/>
          <p:cNvSpPr>
            <a:spLocks noGrp="1"/>
          </p:cNvSpPr>
          <p:nvPr>
            <p:ph sz="half" idx="1"/>
          </p:nvPr>
        </p:nvSpPr>
        <p:spPr>
          <a:xfrm>
            <a:off x="268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56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37001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9730" y="164000"/>
            <a:ext cx="10638185" cy="49984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89927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0590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dirty="0">
              <a:solidFill>
                <a:prstClr val="black">
                  <a:lumMod val="50000"/>
                  <a:lumOff val="50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lumMod val="50000"/>
                  <a:lumOff val="50000"/>
                </a:prstClr>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3041C27B-0510-904A-AA05-898D3E578CA3}" type="slidenum">
              <a:rPr>
                <a:solidFill>
                  <a:prstClr val="black">
                    <a:lumMod val="50000"/>
                    <a:lumOff val="50000"/>
                  </a:prstClr>
                </a:solidFill>
              </a:rPr>
              <a:pPr>
                <a:defRPr/>
              </a:pPr>
              <a:t>‹#›</a:t>
            </a:fld>
            <a:endParaRPr dirty="0">
              <a:solidFill>
                <a:prstClr val="black">
                  <a:lumMod val="50000"/>
                  <a:lumOff val="50000"/>
                </a:prstClr>
              </a:solidFill>
            </a:endParaRPr>
          </a:p>
        </p:txBody>
      </p:sp>
    </p:spTree>
    <p:extLst>
      <p:ext uri="{BB962C8B-B14F-4D97-AF65-F5344CB8AC3E}">
        <p14:creationId xmlns:p14="http://schemas.microsoft.com/office/powerpoint/2010/main" val="272422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29.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11.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3.w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4.xml"/><Relationship Id="rId7" Type="http://schemas.openxmlformats.org/officeDocument/2006/relationships/tags" Target="../tags/tag1.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vmlDrawing" Target="../drawings/vmlDrawing1.vml"/><Relationship Id="rId5" Type="http://schemas.openxmlformats.org/officeDocument/2006/relationships/theme" Target="../theme/theme5.xml"/><Relationship Id="rId4" Type="http://schemas.openxmlformats.org/officeDocument/2006/relationships/slideLayout" Target="../slideLayouts/slideLayout35.xml"/><Relationship Id="rId9" Type="http://schemas.openxmlformats.org/officeDocument/2006/relationships/image" Target="../media/image8.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oleObject" Target="../embeddings/oleObject2.bin"/><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ags" Target="../tags/tag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vmlDrawing" Target="../drawings/vmlDrawing2.vml"/><Relationship Id="rId5" Type="http://schemas.openxmlformats.org/officeDocument/2006/relationships/slideLayout" Target="../slideLayouts/slideLayout40.xml"/><Relationship Id="rId10" Type="http://schemas.openxmlformats.org/officeDocument/2006/relationships/theme" Target="../theme/theme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8.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oleObject" Target="../embeddings/oleObject4.bin"/><Relationship Id="rId2" Type="http://schemas.openxmlformats.org/officeDocument/2006/relationships/slideLayout" Target="../slideLayouts/slideLayout46.xml"/><Relationship Id="rId16" Type="http://schemas.openxmlformats.org/officeDocument/2006/relationships/tags" Target="../tags/tag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vmlDrawing" Target="../drawings/vmlDrawing4.v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6.jpe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heme" Target="../theme/theme9.xml"/><Relationship Id="rId7" Type="http://schemas.microsoft.com/office/2007/relationships/hdphoto" Target="../media/hdphoto2.wdp"/><Relationship Id="rId12" Type="http://schemas.openxmlformats.org/officeDocument/2006/relationships/image" Target="../media/image24.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20.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9.jpeg"/><Relationship Id="rId9" Type="http://schemas.openxmlformats.org/officeDocument/2006/relationships/image" Target="../media/image22.tiff"/><Relationship Id="rId14" Type="http://schemas.openxmlformats.org/officeDocument/2006/relationships/image" Target="../media/image26.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94358" y="0"/>
            <a:ext cx="9630841"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2182148" name="Rectangle 4"/>
          <p:cNvSpPr>
            <a:spLocks noGrp="1" noChangeArrowheads="1"/>
          </p:cNvSpPr>
          <p:nvPr>
            <p:ph type="dt" sz="half" idx="2"/>
          </p:nvPr>
        </p:nvSpPr>
        <p:spPr bwMode="auto">
          <a:xfrm>
            <a:off x="135467" y="634039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a:bodyPr>
          <a:lstStyle>
            <a:lvl1pPr algn="l">
              <a:defRPr lang="en-US" sz="900" b="0" smtClean="0">
                <a:solidFill>
                  <a:schemeClr val="tx1">
                    <a:lumMod val="50000"/>
                    <a:lumOff val="50000"/>
                  </a:schemeClr>
                </a:solidFill>
                <a:latin typeface="Arial"/>
                <a:cs typeface="Arial"/>
              </a:defRPr>
            </a:lvl1pPr>
          </a:lstStyle>
          <a:p>
            <a:pPr fontAlgn="base">
              <a:spcBef>
                <a:spcPct val="0"/>
              </a:spcBef>
              <a:spcAft>
                <a:spcPct val="0"/>
              </a:spcAft>
            </a:pPr>
            <a:endParaRPr dirty="0">
              <a:solidFill>
                <a:prstClr val="black">
                  <a:lumMod val="50000"/>
                  <a:lumOff val="50000"/>
                </a:prstClr>
              </a:solidFill>
            </a:endParaRPr>
          </a:p>
        </p:txBody>
      </p:sp>
      <p:sp>
        <p:nvSpPr>
          <p:cNvPr id="2182149" name="Rectangle 5"/>
          <p:cNvSpPr>
            <a:spLocks noGrp="1" noChangeArrowheads="1"/>
          </p:cNvSpPr>
          <p:nvPr>
            <p:ph type="ftr" sz="quarter" idx="3"/>
          </p:nvPr>
        </p:nvSpPr>
        <p:spPr bwMode="auto">
          <a:xfrm>
            <a:off x="3191934" y="6337220"/>
            <a:ext cx="5808133"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a:bodyPr>
          <a:lstStyle>
            <a:lvl1pPr algn="ctr">
              <a:spcAft>
                <a:spcPct val="0"/>
              </a:spcAft>
              <a:defRPr sz="900" b="0">
                <a:solidFill>
                  <a:schemeClr val="tx1">
                    <a:lumMod val="50000"/>
                    <a:lumOff val="50000"/>
                  </a:schemeClr>
                </a:solidFill>
                <a:latin typeface="Arial"/>
                <a:cs typeface="Arial"/>
              </a:defRPr>
            </a:lvl1pPr>
          </a:lstStyle>
          <a:p>
            <a:pPr fontAlgn="base">
              <a:spcBef>
                <a:spcPct val="0"/>
              </a:spcBef>
              <a:defRPr/>
            </a:pPr>
            <a:endParaRPr lang="en-US" dirty="0">
              <a:solidFill>
                <a:prstClr val="black">
                  <a:lumMod val="50000"/>
                  <a:lumOff val="50000"/>
                </a:prstClr>
              </a:solidFill>
            </a:endParaRPr>
          </a:p>
        </p:txBody>
      </p:sp>
      <p:sp>
        <p:nvSpPr>
          <p:cNvPr id="1039" name="Rectangle 15"/>
          <p:cNvSpPr>
            <a:spLocks noGrp="1" noChangeArrowheads="1"/>
          </p:cNvSpPr>
          <p:nvPr>
            <p:ph type="sldNum" sz="quarter" idx="4"/>
          </p:nvPr>
        </p:nvSpPr>
        <p:spPr bwMode="auto">
          <a:xfrm>
            <a:off x="11125200" y="6348334"/>
            <a:ext cx="897467"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a:bodyPr>
          <a:lstStyle>
            <a:lvl1pPr algn="r">
              <a:defRPr lang="en-US" sz="900" b="0" smtClean="0">
                <a:solidFill>
                  <a:schemeClr val="tx1">
                    <a:lumMod val="50000"/>
                    <a:lumOff val="50000"/>
                  </a:schemeClr>
                </a:solidFill>
                <a:latin typeface="Arial"/>
                <a:cs typeface="Arial"/>
              </a:defRPr>
            </a:lvl1pPr>
          </a:lstStyle>
          <a:p>
            <a:pPr fontAlgn="base">
              <a:spcBef>
                <a:spcPct val="0"/>
              </a:spcBef>
              <a:spcAft>
                <a:spcPct val="0"/>
              </a:spcAft>
            </a:pPr>
            <a:fld id="{45DFA343-460D-2742-A355-98B60DE1DAAF}" type="slidenum">
              <a:rPr>
                <a:solidFill>
                  <a:prstClr val="black">
                    <a:lumMod val="50000"/>
                    <a:lumOff val="50000"/>
                  </a:prstClr>
                </a:solidFill>
              </a:rPr>
              <a:pPr fontAlgn="base">
                <a:spcBef>
                  <a:spcPct val="0"/>
                </a:spcBef>
                <a:spcAft>
                  <a:spcPct val="0"/>
                </a:spcAft>
              </a:pPr>
              <a:t>‹#›</a:t>
            </a:fld>
            <a:endParaRPr dirty="0">
              <a:solidFill>
                <a:prstClr val="black">
                  <a:lumMod val="50000"/>
                  <a:lumOff val="50000"/>
                </a:prstClr>
              </a:solidFill>
            </a:endParaRPr>
          </a:p>
        </p:txBody>
      </p:sp>
      <p:cxnSp>
        <p:nvCxnSpPr>
          <p:cNvPr id="7" name="Straight Connector 6"/>
          <p:cNvCxnSpPr/>
          <p:nvPr/>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1032" name="Picture 13" descr="NASA insigniaCMYK"/>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04034" y="228600"/>
            <a:ext cx="811741" cy="622300"/>
          </a:xfrm>
          <a:prstGeom prst="rect">
            <a:avLst/>
          </a:prstGeom>
          <a:noFill/>
          <a:ln w="9525">
            <a:noFill/>
            <a:miter lim="800000"/>
            <a:headEnd/>
            <a:tailEnd/>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991" y="314977"/>
            <a:ext cx="1150997" cy="476250"/>
          </a:xfrm>
          <a:prstGeom prst="rect">
            <a:avLst/>
          </a:prstGeom>
        </p:spPr>
      </p:pic>
    </p:spTree>
    <p:extLst>
      <p:ext uri="{BB962C8B-B14F-4D97-AF65-F5344CB8AC3E}">
        <p14:creationId xmlns:p14="http://schemas.microsoft.com/office/powerpoint/2010/main" val="35325945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ctr" rtl="0" eaLnBrk="0" fontAlgn="base" hangingPunct="0">
        <a:spcBef>
          <a:spcPct val="0"/>
        </a:spcBef>
        <a:spcAft>
          <a:spcPct val="0"/>
        </a:spcAft>
        <a:defRPr sz="2800" b="1">
          <a:solidFill>
            <a:schemeClr val="accent1">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3689353"/>
      </p:ext>
    </p:extLst>
  </p:cSld>
  <p:clrMap bg1="lt1" tx1="dk1" bg2="dk2" tx2="lt2" accent1="accent1" accent2="accent2" accent3="accent3" accent4="accent4" accent5="accent5" accent6="accent6" hlink="hlink" folHlink="folHlink"/>
  <p:sldLayoutIdLst>
    <p:sldLayoutId id="2147483866" r:id="rId1"/>
    <p:sldLayoutId id="2147483868" r:id="rId2"/>
    <p:sldLayoutId id="2147483869" r:id="rId3"/>
    <p:sldLayoutId id="2147483870" r:id="rId4"/>
    <p:sldLayoutId id="2147483871" r:id="rId5"/>
    <p:sldLayoutId id="214748387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933" y="164000"/>
            <a:ext cx="10889904" cy="4998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0423" y="789968"/>
            <a:ext cx="11523415" cy="53361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13645" y="6419639"/>
            <a:ext cx="978355" cy="365125"/>
          </a:xfrm>
          <a:prstGeom prst="rect">
            <a:avLst/>
          </a:prstGeom>
        </p:spPr>
        <p:txBody>
          <a:bodyPr vert="horz" lIns="91440" tIns="45720" rIns="91440" bIns="45720" rtlCol="0" anchor="ctr"/>
          <a:lstStyle>
            <a:lvl1pPr algn="r">
              <a:defRPr sz="1400">
                <a:solidFill>
                  <a:schemeClr val="tx1">
                    <a:tint val="75000"/>
                  </a:schemeClr>
                </a:solidFill>
              </a:defRPr>
            </a:lvl1pPr>
          </a:lstStyle>
          <a:p>
            <a:pPr defTabSz="457189"/>
            <a:fld id="{4B5A7D23-5EA3-BB48-9A7E-29066237FEC6}" type="slidenum">
              <a:rPr lang="en-US" smtClean="0">
                <a:solidFill>
                  <a:prstClr val="black">
                    <a:tint val="75000"/>
                  </a:prstClr>
                </a:solidFill>
                <a:ea typeface="ＭＳ Ｐゴシック" pitchFamily="34" charset="-128"/>
              </a:rPr>
              <a:pPr defTabSz="457189"/>
              <a:t>‹#›</a:t>
            </a:fld>
            <a:endParaRPr lang="en-US" dirty="0">
              <a:solidFill>
                <a:prstClr val="black">
                  <a:tint val="75000"/>
                </a:prstClr>
              </a:solidFill>
              <a:ea typeface="ＭＳ Ｐゴシック" pitchFamily="34" charset="-128"/>
            </a:endParaRP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dirty="0">
              <a:solidFill>
                <a:prstClr val="black"/>
              </a:solidFill>
              <a:latin typeface="Calibri"/>
              <a:ea typeface="ＭＳ Ｐゴシック" pitchFamily="34" charset="-128"/>
            </a:endParaRPr>
          </a:p>
        </p:txBody>
      </p:sp>
      <p:cxnSp>
        <p:nvCxnSpPr>
          <p:cNvPr id="8" name="Straight Connector 7"/>
          <p:cNvCxnSpPr/>
          <p:nvPr userDrawn="1"/>
        </p:nvCxnSpPr>
        <p:spPr bwMode="auto">
          <a:xfrm>
            <a:off x="963933" y="646042"/>
            <a:ext cx="11084843" cy="0"/>
          </a:xfrm>
          <a:prstGeom prst="line">
            <a:avLst/>
          </a:prstGeom>
          <a:solidFill>
            <a:schemeClr val="accent1"/>
          </a:solidFill>
          <a:ln w="38100" cap="flat" cmpd="sng" algn="ctr">
            <a:gradFill flip="none" rotWithShape="1">
              <a:gsLst>
                <a:gs pos="26000">
                  <a:srgbClr val="0F68B5"/>
                </a:gs>
                <a:gs pos="0">
                  <a:srgbClr val="0F68B5"/>
                </a:gs>
                <a:gs pos="53000">
                  <a:schemeClr val="accent1">
                    <a:lumMod val="45000"/>
                    <a:lumOff val="55000"/>
                  </a:schemeClr>
                </a:gs>
                <a:gs pos="74000">
                  <a:schemeClr val="accent1">
                    <a:lumMod val="45000"/>
                    <a:lumOff val="55000"/>
                  </a:schemeClr>
                </a:gs>
                <a:gs pos="99000">
                  <a:schemeClr val="bg1"/>
                </a:gs>
              </a:gsLst>
              <a:lin ang="0" scaled="1"/>
              <a:tileRect/>
            </a:gradFill>
            <a:prstDash val="solid"/>
            <a:round/>
            <a:headEnd type="none" w="med" len="med"/>
            <a:tailEnd type="none" w="med" len="med"/>
          </a:ln>
          <a:effectLst/>
        </p:spPr>
      </p:cxnSp>
      <p:pic>
        <p:nvPicPr>
          <p:cNvPr id="11" name="Picture 13" descr="NASA insigniaCMYK"/>
          <p:cNvPicPr preferRelativeResize="0">
            <a:picLocks noChangeAspect="1" noChangeArrowheads="1"/>
          </p:cNvPicPr>
          <p:nvPr userDrawn="1"/>
        </p:nvPicPr>
        <p:blipFill>
          <a:blip r:embed="rId7" cstate="print"/>
          <a:srcRect/>
          <a:stretch>
            <a:fillRect/>
          </a:stretch>
        </p:blipFill>
        <p:spPr bwMode="auto">
          <a:xfrm>
            <a:off x="133451" y="44555"/>
            <a:ext cx="777875" cy="622300"/>
          </a:xfrm>
          <a:prstGeom prst="rect">
            <a:avLst/>
          </a:prstGeom>
          <a:noFill/>
          <a:ln w="9525">
            <a:noFill/>
            <a:miter lim="800000"/>
            <a:headEnd/>
            <a:tailEnd/>
          </a:ln>
        </p:spPr>
      </p:pic>
    </p:spTree>
    <p:extLst>
      <p:ext uri="{BB962C8B-B14F-4D97-AF65-F5344CB8AC3E}">
        <p14:creationId xmlns:p14="http://schemas.microsoft.com/office/powerpoint/2010/main" val="91787496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Lst>
  <p:hf hdr="0" ftr="0" dt="0"/>
  <p:txStyles>
    <p:titleStyle>
      <a:lvl1pPr algn="ctr" defTabSz="457189" rtl="0" eaLnBrk="1" latinLnBrk="0" hangingPunct="1">
        <a:lnSpc>
          <a:spcPct val="80000"/>
        </a:lnSpc>
        <a:spcBef>
          <a:spcPct val="0"/>
        </a:spcBef>
        <a:buNone/>
        <a:defRPr sz="32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8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4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94358" y="0"/>
            <a:ext cx="9630841"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2182148" name="Rectangle 4"/>
          <p:cNvSpPr>
            <a:spLocks noGrp="1" noChangeArrowheads="1"/>
          </p:cNvSpPr>
          <p:nvPr>
            <p:ph type="dt" sz="half" idx="2"/>
          </p:nvPr>
        </p:nvSpPr>
        <p:spPr bwMode="auto">
          <a:xfrm>
            <a:off x="135467" y="634039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a:bodyPr>
          <a:lstStyle>
            <a:lvl1pPr algn="l">
              <a:defRPr lang="en-US" sz="900" b="0" smtClean="0">
                <a:solidFill>
                  <a:schemeClr val="tx1">
                    <a:lumMod val="50000"/>
                    <a:lumOff val="50000"/>
                  </a:schemeClr>
                </a:solidFill>
                <a:latin typeface="Arial"/>
                <a:cs typeface="Arial"/>
              </a:defRPr>
            </a:lvl1pPr>
          </a:lstStyle>
          <a:p>
            <a:pPr fontAlgn="base">
              <a:spcBef>
                <a:spcPct val="0"/>
              </a:spcBef>
              <a:spcAft>
                <a:spcPct val="0"/>
              </a:spcAft>
            </a:pPr>
            <a:endParaRPr dirty="0">
              <a:solidFill>
                <a:prstClr val="black">
                  <a:lumMod val="50000"/>
                  <a:lumOff val="50000"/>
                </a:prstClr>
              </a:solidFill>
            </a:endParaRPr>
          </a:p>
        </p:txBody>
      </p:sp>
      <p:sp>
        <p:nvSpPr>
          <p:cNvPr id="2182149" name="Rectangle 5"/>
          <p:cNvSpPr>
            <a:spLocks noGrp="1" noChangeArrowheads="1"/>
          </p:cNvSpPr>
          <p:nvPr>
            <p:ph type="ftr" sz="quarter" idx="3"/>
          </p:nvPr>
        </p:nvSpPr>
        <p:spPr bwMode="auto">
          <a:xfrm>
            <a:off x="3191934" y="6337220"/>
            <a:ext cx="5808133"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a:bodyPr>
          <a:lstStyle>
            <a:lvl1pPr algn="ctr">
              <a:spcAft>
                <a:spcPct val="0"/>
              </a:spcAft>
              <a:defRPr sz="900" b="0">
                <a:solidFill>
                  <a:schemeClr val="tx1">
                    <a:lumMod val="50000"/>
                    <a:lumOff val="50000"/>
                  </a:schemeClr>
                </a:solidFill>
                <a:latin typeface="Arial"/>
                <a:cs typeface="Arial"/>
              </a:defRPr>
            </a:lvl1pPr>
          </a:lstStyle>
          <a:p>
            <a:pPr fontAlgn="base">
              <a:spcBef>
                <a:spcPct val="0"/>
              </a:spcBef>
              <a:defRPr/>
            </a:pPr>
            <a:endParaRPr lang="en-US" dirty="0">
              <a:solidFill>
                <a:prstClr val="black">
                  <a:lumMod val="50000"/>
                  <a:lumOff val="50000"/>
                </a:prstClr>
              </a:solidFill>
            </a:endParaRPr>
          </a:p>
        </p:txBody>
      </p:sp>
      <p:sp>
        <p:nvSpPr>
          <p:cNvPr id="1039" name="Rectangle 15"/>
          <p:cNvSpPr>
            <a:spLocks noGrp="1" noChangeArrowheads="1"/>
          </p:cNvSpPr>
          <p:nvPr>
            <p:ph type="sldNum" sz="quarter" idx="4"/>
          </p:nvPr>
        </p:nvSpPr>
        <p:spPr bwMode="auto">
          <a:xfrm>
            <a:off x="11125200" y="6348334"/>
            <a:ext cx="897467"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a:bodyPr>
          <a:lstStyle>
            <a:lvl1pPr algn="r">
              <a:defRPr lang="en-US" sz="900" b="0" smtClean="0">
                <a:solidFill>
                  <a:schemeClr val="tx1">
                    <a:lumMod val="50000"/>
                    <a:lumOff val="50000"/>
                  </a:schemeClr>
                </a:solidFill>
                <a:latin typeface="Arial"/>
                <a:cs typeface="Arial"/>
              </a:defRPr>
            </a:lvl1pPr>
          </a:lstStyle>
          <a:p>
            <a:pPr fontAlgn="base">
              <a:spcBef>
                <a:spcPct val="0"/>
              </a:spcBef>
              <a:spcAft>
                <a:spcPct val="0"/>
              </a:spcAft>
            </a:pPr>
            <a:fld id="{45DFA343-460D-2742-A355-98B60DE1DAAF}" type="slidenum">
              <a:rPr>
                <a:solidFill>
                  <a:prstClr val="black">
                    <a:lumMod val="50000"/>
                    <a:lumOff val="50000"/>
                  </a:prstClr>
                </a:solidFill>
              </a:rPr>
              <a:pPr fontAlgn="base">
                <a:spcBef>
                  <a:spcPct val="0"/>
                </a:spcBef>
                <a:spcAft>
                  <a:spcPct val="0"/>
                </a:spcAft>
              </a:pPr>
              <a:t>‹#›</a:t>
            </a:fld>
            <a:endParaRPr dirty="0">
              <a:solidFill>
                <a:prstClr val="black">
                  <a:lumMod val="50000"/>
                  <a:lumOff val="50000"/>
                </a:prstClr>
              </a:solidFill>
            </a:endParaRPr>
          </a:p>
        </p:txBody>
      </p:sp>
      <p:cxnSp>
        <p:nvCxnSpPr>
          <p:cNvPr id="7" name="Straight Connector 6"/>
          <p:cNvCxnSpPr/>
          <p:nvPr/>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1032" name="Picture 13" descr="NASA insigniaCMYK"/>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4250" y="228600"/>
            <a:ext cx="809626" cy="622300"/>
          </a:xfrm>
          <a:prstGeom prst="rect">
            <a:avLst/>
          </a:prstGeom>
          <a:noFill/>
          <a:ln w="9525">
            <a:noFill/>
            <a:miter lim="800000"/>
            <a:headEnd/>
            <a:tailEnd/>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990" y="305452"/>
            <a:ext cx="1181903" cy="474662"/>
          </a:xfrm>
          <a:prstGeom prst="rect">
            <a:avLst/>
          </a:prstGeom>
        </p:spPr>
      </p:pic>
    </p:spTree>
    <p:extLst>
      <p:ext uri="{BB962C8B-B14F-4D97-AF65-F5344CB8AC3E}">
        <p14:creationId xmlns:p14="http://schemas.microsoft.com/office/powerpoint/2010/main" val="42120362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hf hdr="0" ftr="0" dt="0"/>
  <p:txStyles>
    <p:titleStyle>
      <a:lvl1pPr algn="ctr" rtl="0" eaLnBrk="0" fontAlgn="base" hangingPunct="0">
        <a:spcBef>
          <a:spcPct val="0"/>
        </a:spcBef>
        <a:spcAft>
          <a:spcPct val="0"/>
        </a:spcAft>
        <a:defRPr sz="2800" b="1">
          <a:solidFill>
            <a:schemeClr val="accent1">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chemeClr val="accent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r>
              <a:rPr lang="en-US"/>
              <a:t>June 15, 2016</a:t>
            </a:r>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r>
              <a:rPr lang="en-US"/>
              <a:t>TFDM JRC FID</a:t>
            </a:r>
            <a:endParaRPr lang="en-US" dirty="0"/>
          </a:p>
        </p:txBody>
      </p:sp>
      <p:sp>
        <p:nvSpPr>
          <p:cNvPr id="56331" name="Rectangle 11"/>
          <p:cNvSpPr>
            <a:spLocks noGrp="1" noChangeArrowheads="1"/>
          </p:cNvSpPr>
          <p:nvPr>
            <p:ph type="sldNum" sz="quarter" idx="4"/>
          </p:nvPr>
        </p:nvSpPr>
        <p:spPr bwMode="auto">
          <a:xfrm>
            <a:off x="9900356" y="6248400"/>
            <a:ext cx="150786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306723" y="6126158"/>
            <a:ext cx="2275417" cy="660400"/>
            <a:chOff x="3596" y="3859"/>
            <a:chExt cx="1075"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67753863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hf hdr="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1027" name="Rectangle 8"/>
          <p:cNvSpPr>
            <a:spLocks noGrp="1" noChangeArrowheads="1"/>
          </p:cNvSpPr>
          <p:nvPr>
            <p:ph type="body" idx="1"/>
          </p:nvPr>
        </p:nvSpPr>
        <p:spPr bwMode="auto">
          <a:xfrm>
            <a:off x="660401" y="1216301"/>
            <a:ext cx="10733617" cy="439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dirty="0" smtClean="0">
                <a:latin typeface="Times New Roman" pitchFamily="18" charset="0"/>
              </a:defRPr>
            </a:lvl1pPr>
          </a:lstStyle>
          <a:p>
            <a:fld id="{2BE4FDFD-2CB0-4823-82EA-022737D49953}" type="datetimeFigureOut">
              <a:rPr lang="en-US" smtClean="0">
                <a:solidFill>
                  <a:srgbClr val="000000"/>
                </a:solidFill>
              </a:rPr>
              <a:pPr/>
              <a:t>7/30/2020</a:t>
            </a:fld>
            <a:endParaRPr lang="en-US">
              <a:solidFill>
                <a:srgbClr val="000000"/>
              </a:solidFill>
            </a:endParaRPr>
          </a:p>
        </p:txBody>
      </p:sp>
      <p:sp>
        <p:nvSpPr>
          <p:cNvPr id="56330" name="Rectangle 1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dirty="0" smtClean="0">
                <a:latin typeface="Times New Roman" pitchFamily="18" charset="0"/>
              </a:defRPr>
            </a:lvl1pPr>
          </a:lstStyle>
          <a:p>
            <a:pPr fontAlgn="base">
              <a:spcAft>
                <a:spcPct val="0"/>
              </a:spcAft>
              <a:defRPr/>
            </a:pPr>
            <a:r>
              <a:rPr lang="en-US">
                <a:solidFill>
                  <a:srgbClr val="000000"/>
                </a:solidFill>
              </a:rPr>
              <a:t>SWIM User's Forum #4- June 11, 2015</a:t>
            </a:r>
          </a:p>
        </p:txBody>
      </p:sp>
      <p:sp>
        <p:nvSpPr>
          <p:cNvPr id="56331" name="Rectangle 11"/>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bg1"/>
                </a:solidFill>
                <a:latin typeface="Times New Roman" pitchFamily="18" charset="0"/>
              </a:defRPr>
            </a:lvl1pPr>
          </a:lstStyle>
          <a:p>
            <a:fld id="{F36400E5-AB76-4E8E-950B-16DDAA940ACF}" type="slidenum">
              <a:rPr lang="en-US" smtClean="0">
                <a:solidFill>
                  <a:srgbClr val="FFFFFF"/>
                </a:solidFill>
              </a:rPr>
              <a:pPr/>
              <a:t>‹#›</a:t>
            </a:fld>
            <a:endParaRPr lang="en-US">
              <a:solidFill>
                <a:srgbClr val="FFFFFF"/>
              </a:solidFill>
            </a:endParaRPr>
          </a:p>
        </p:txBody>
      </p:sp>
      <p:sp>
        <p:nvSpPr>
          <p:cNvPr id="1031"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50000"/>
              </a:spcBef>
              <a:spcAft>
                <a:spcPct val="0"/>
              </a:spcAft>
              <a:buFontTx/>
              <a:buChar char="•"/>
            </a:pPr>
            <a:endParaRPr lang="en-US" sz="2400">
              <a:solidFill>
                <a:srgbClr val="000000"/>
              </a:solidFill>
              <a:latin typeface="Arial"/>
            </a:endParaRPr>
          </a:p>
        </p:txBody>
      </p:sp>
      <p:sp>
        <p:nvSpPr>
          <p:cNvPr id="1032" name="Rectangle 17"/>
          <p:cNvSpPr>
            <a:spLocks noChangeArrowheads="1"/>
          </p:cNvSpPr>
          <p:nvPr/>
        </p:nvSpPr>
        <p:spPr bwMode="auto">
          <a:xfrm>
            <a:off x="9254067" y="630555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914400" fontAlgn="base">
              <a:spcBef>
                <a:spcPct val="0"/>
              </a:spcBef>
              <a:spcAft>
                <a:spcPct val="0"/>
              </a:spcAft>
            </a:pPr>
            <a:fld id="{A4E75C64-715E-4310-980B-459A878836F6}" type="slidenum">
              <a:rPr lang="en-US" sz="1200" b="1">
                <a:solidFill>
                  <a:srgbClr val="FFFFFF"/>
                </a:solidFill>
                <a:latin typeface="Arial"/>
              </a:rPr>
              <a:pPr algn="r" defTabSz="914400" fontAlgn="base">
                <a:spcBef>
                  <a:spcPct val="0"/>
                </a:spcBef>
                <a:spcAft>
                  <a:spcPct val="0"/>
                </a:spcAft>
              </a:pPr>
              <a:t>‹#›</a:t>
            </a:fld>
            <a:endParaRPr lang="en-US" sz="1200" b="1">
              <a:solidFill>
                <a:srgbClr val="FFFFFF"/>
              </a:solidFill>
              <a:latin typeface="Arial"/>
            </a:endParaRPr>
          </a:p>
        </p:txBody>
      </p:sp>
      <p:grpSp>
        <p:nvGrpSpPr>
          <p:cNvPr id="18" name="Group 25">
            <a:extLst>
              <a:ext uri="{FF2B5EF4-FFF2-40B4-BE49-F238E27FC236}">
                <a16:creationId xmlns:a16="http://schemas.microsoft.com/office/drawing/2014/main" id="{67BC9679-2DF0-4D5F-87AB-6625EFE0468D}"/>
              </a:ext>
            </a:extLst>
          </p:cNvPr>
          <p:cNvGrpSpPr>
            <a:grpSpLocks/>
          </p:cNvGrpSpPr>
          <p:nvPr userDrawn="1"/>
        </p:nvGrpSpPr>
        <p:grpSpPr bwMode="auto">
          <a:xfrm>
            <a:off x="7306723" y="6126158"/>
            <a:ext cx="2275417" cy="660400"/>
            <a:chOff x="3596" y="3859"/>
            <a:chExt cx="1075" cy="416"/>
          </a:xfrm>
        </p:grpSpPr>
        <p:pic>
          <p:nvPicPr>
            <p:cNvPr id="19" name="Picture 26">
              <a:extLst>
                <a:ext uri="{FF2B5EF4-FFF2-40B4-BE49-F238E27FC236}">
                  <a16:creationId xmlns:a16="http://schemas.microsoft.com/office/drawing/2014/main" id="{09216C2C-C5C2-4040-A271-4B17AEC9AE3F}"/>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 Box 27">
              <a:extLst>
                <a:ext uri="{FF2B5EF4-FFF2-40B4-BE49-F238E27FC236}">
                  <a16:creationId xmlns:a16="http://schemas.microsoft.com/office/drawing/2014/main" id="{BC3A0FD0-9C0C-42F0-B3A5-32E7B3D465CF}"/>
                </a:ext>
              </a:extLst>
            </p:cNvPr>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lnSpc>
                  <a:spcPct val="85000"/>
                </a:lnSpc>
                <a:spcBef>
                  <a:spcPct val="0"/>
                </a:spcBef>
                <a:spcAft>
                  <a:spcPct val="0"/>
                </a:spcAft>
              </a:pPr>
              <a:r>
                <a:rPr lang="en-US" sz="1200" b="1">
                  <a:solidFill>
                    <a:srgbClr val="FFFFFF"/>
                  </a:solidFill>
                  <a:latin typeface="Arial" charset="0"/>
                </a:rPr>
                <a:t>Federal Aviation</a:t>
              </a:r>
            </a:p>
            <a:p>
              <a:pPr defTabSz="914400" fontAlgn="base">
                <a:lnSpc>
                  <a:spcPct val="85000"/>
                </a:lnSpc>
                <a:spcBef>
                  <a:spcPct val="0"/>
                </a:spcBef>
                <a:spcAft>
                  <a:spcPct val="0"/>
                </a:spcAft>
              </a:pPr>
              <a:r>
                <a:rPr lang="en-US" sz="1200" b="1">
                  <a:solidFill>
                    <a:srgbClr val="FFFFFF"/>
                  </a:solidFill>
                  <a:latin typeface="Arial" charset="0"/>
                </a:rPr>
                <a:t>Administration</a:t>
              </a:r>
            </a:p>
          </p:txBody>
        </p:sp>
      </p:grpSp>
    </p:spTree>
    <p:extLst>
      <p:ext uri="{BB962C8B-B14F-4D97-AF65-F5344CB8AC3E}">
        <p14:creationId xmlns:p14="http://schemas.microsoft.com/office/powerpoint/2010/main" val="2300152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rtl="0" eaLnBrk="1" fontAlgn="base" hangingPunct="1">
        <a:spcBef>
          <a:spcPct val="0"/>
        </a:spcBef>
        <a:spcAft>
          <a:spcPct val="0"/>
        </a:spcAft>
        <a:defRPr sz="3200" b="1">
          <a:solidFill>
            <a:srgbClr val="1D2F68"/>
          </a:solidFill>
          <a:latin typeface="+mj-lt"/>
          <a:ea typeface="+mj-ea"/>
          <a:cs typeface="+mj-cs"/>
        </a:defRPr>
      </a:lvl1pPr>
      <a:lvl2pPr algn="l" rtl="0" eaLnBrk="1" fontAlgn="base" hangingPunct="1">
        <a:spcBef>
          <a:spcPct val="0"/>
        </a:spcBef>
        <a:spcAft>
          <a:spcPct val="0"/>
        </a:spcAft>
        <a:defRPr sz="4000" b="1">
          <a:solidFill>
            <a:srgbClr val="1D2F68"/>
          </a:solidFill>
          <a:latin typeface="Arial" pitchFamily="34" charset="0"/>
        </a:defRPr>
      </a:lvl2pPr>
      <a:lvl3pPr algn="l" rtl="0" eaLnBrk="1" fontAlgn="base" hangingPunct="1">
        <a:spcBef>
          <a:spcPct val="0"/>
        </a:spcBef>
        <a:spcAft>
          <a:spcPct val="0"/>
        </a:spcAft>
        <a:defRPr sz="4000" b="1">
          <a:solidFill>
            <a:srgbClr val="1D2F68"/>
          </a:solidFill>
          <a:latin typeface="Arial" pitchFamily="34" charset="0"/>
        </a:defRPr>
      </a:lvl3pPr>
      <a:lvl4pPr algn="l" rtl="0" eaLnBrk="1" fontAlgn="base" hangingPunct="1">
        <a:spcBef>
          <a:spcPct val="0"/>
        </a:spcBef>
        <a:spcAft>
          <a:spcPct val="0"/>
        </a:spcAft>
        <a:defRPr sz="4000" b="1">
          <a:solidFill>
            <a:srgbClr val="1D2F68"/>
          </a:solidFill>
          <a:latin typeface="Arial" pitchFamily="34" charset="0"/>
        </a:defRPr>
      </a:lvl4pPr>
      <a:lvl5pPr algn="l" rtl="0" eaLnBrk="1" fontAlgn="base" hangingPunct="1">
        <a:spcBef>
          <a:spcPct val="0"/>
        </a:spcBef>
        <a:spcAft>
          <a:spcPct val="0"/>
        </a:spcAft>
        <a:defRPr sz="4000" b="1">
          <a:solidFill>
            <a:srgbClr val="1D2F68"/>
          </a:solidFill>
          <a:latin typeface="Arial" pitchFamily="34" charset="0"/>
        </a:defRPr>
      </a:lvl5pPr>
      <a:lvl6pPr marL="457200" algn="l" rtl="0" eaLnBrk="1" fontAlgn="base" hangingPunct="1">
        <a:spcBef>
          <a:spcPct val="0"/>
        </a:spcBef>
        <a:spcAft>
          <a:spcPct val="0"/>
        </a:spcAft>
        <a:defRPr sz="4000" b="1">
          <a:solidFill>
            <a:srgbClr val="1D2F68"/>
          </a:solidFill>
          <a:latin typeface="Arial" pitchFamily="34" charset="0"/>
        </a:defRPr>
      </a:lvl6pPr>
      <a:lvl7pPr marL="914400" algn="l" rtl="0" eaLnBrk="1" fontAlgn="base" hangingPunct="1">
        <a:spcBef>
          <a:spcPct val="0"/>
        </a:spcBef>
        <a:spcAft>
          <a:spcPct val="0"/>
        </a:spcAft>
        <a:defRPr sz="4000" b="1">
          <a:solidFill>
            <a:srgbClr val="1D2F68"/>
          </a:solidFill>
          <a:latin typeface="Arial" pitchFamily="34" charset="0"/>
        </a:defRPr>
      </a:lvl7pPr>
      <a:lvl8pPr marL="1371600" algn="l" rtl="0" eaLnBrk="1" fontAlgn="base" hangingPunct="1">
        <a:spcBef>
          <a:spcPct val="0"/>
        </a:spcBef>
        <a:spcAft>
          <a:spcPct val="0"/>
        </a:spcAft>
        <a:defRPr sz="4000" b="1">
          <a:solidFill>
            <a:srgbClr val="1D2F68"/>
          </a:solidFill>
          <a:latin typeface="Arial" pitchFamily="34" charset="0"/>
        </a:defRPr>
      </a:lvl8pPr>
      <a:lvl9pPr marL="1828800" algn="l" rtl="0" eaLnBrk="1" fontAlgn="base" hangingPunct="1">
        <a:spcBef>
          <a:spcPct val="0"/>
        </a:spcBef>
        <a:spcAft>
          <a:spcPct val="0"/>
        </a:spcAft>
        <a:defRPr sz="4000" b="1">
          <a:solidFill>
            <a:srgbClr val="1D2F68"/>
          </a:solidFill>
          <a:latin typeface="Arial" pitchFamily="34"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22" y="1595"/>
          <a:ext cx="2116" cy="1587"/>
        </p:xfrm>
        <a:graphic>
          <a:graphicData uri="http://schemas.openxmlformats.org/presentationml/2006/ole">
            <mc:AlternateContent xmlns:mc="http://schemas.openxmlformats.org/markup-compatibility/2006">
              <mc:Choice xmlns:v="urn:schemas-microsoft-com:vml" Requires="v">
                <p:oleObj spid="_x0000_s5613" name="think-cell Slide" r:id="rId8" imgW="270" imgH="270" progId="TCLayout.ActiveDocument.1">
                  <p:embed/>
                </p:oleObj>
              </mc:Choice>
              <mc:Fallback>
                <p:oleObj name="think-cell Slide" r:id="rId8" imgW="270" imgH="270" progId="TCLayout.ActiveDocument.1">
                  <p:embed/>
                  <p:pic>
                    <p:nvPicPr>
                      <p:cNvPr id="7" name="Object 6" hidden="1"/>
                      <p:cNvPicPr/>
                      <p:nvPr/>
                    </p:nvPicPr>
                    <p:blipFill>
                      <a:blip r:embed="rId9"/>
                      <a:stretch>
                        <a:fillRect/>
                      </a:stretch>
                    </p:blipFill>
                    <p:spPr>
                      <a:xfrm>
                        <a:off x="2122" y="1595"/>
                        <a:ext cx="2116" cy="1587"/>
                      </a:xfrm>
                      <a:prstGeom prst="rect">
                        <a:avLst/>
                      </a:prstGeom>
                    </p:spPr>
                  </p:pic>
                </p:oleObj>
              </mc:Fallback>
            </mc:AlternateContent>
          </a:graphicData>
        </a:graphic>
      </p:graphicFrame>
      <p:sp>
        <p:nvSpPr>
          <p:cNvPr id="3" name="Text Placeholder 2"/>
          <p:cNvSpPr>
            <a:spLocks noGrp="1"/>
          </p:cNvSpPr>
          <p:nvPr>
            <p:ph type="body" idx="1"/>
          </p:nvPr>
        </p:nvSpPr>
        <p:spPr>
          <a:xfrm>
            <a:off x="463305" y="1568457"/>
            <a:ext cx="11248729" cy="46656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63296" y="274638"/>
            <a:ext cx="10972800" cy="467640"/>
          </a:xfrm>
          <a:prstGeom prst="rect">
            <a:avLst/>
          </a:prstGeom>
        </p:spPr>
        <p:txBody>
          <a:bodyPr vert="horz" lIns="91434" tIns="45720" rIns="91434" bIns="45720" rtlCol="0" anchor="t">
            <a:normAutofit/>
          </a:bodyPr>
          <a:lstStyle/>
          <a:p>
            <a:r>
              <a:rPr lang="en-US"/>
              <a:t>Click to edit Master title style</a:t>
            </a:r>
          </a:p>
        </p:txBody>
      </p:sp>
    </p:spTree>
    <p:extLst>
      <p:ext uri="{BB962C8B-B14F-4D97-AF65-F5344CB8AC3E}">
        <p14:creationId xmlns:p14="http://schemas.microsoft.com/office/powerpoint/2010/main" val="349208482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Lst>
  <p:hf hdr="0" ftr="0"/>
  <p:txStyles>
    <p:titleStyle>
      <a:lvl1pPr algn="l" defTabSz="457177"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55" indent="-169855" algn="l" defTabSz="457177" rtl="0" eaLnBrk="1" latinLnBrk="0" hangingPunct="1">
        <a:spcBef>
          <a:spcPct val="20000"/>
        </a:spcBef>
        <a:buFont typeface="Arial"/>
        <a:buChar char="•"/>
        <a:defRPr sz="1600" kern="1200" baseline="0">
          <a:solidFill>
            <a:schemeClr val="tx1"/>
          </a:solidFill>
          <a:latin typeface="+mn-lt"/>
          <a:ea typeface="+mn-ea"/>
          <a:cs typeface="+mn-cs"/>
        </a:defRPr>
      </a:lvl1pPr>
      <a:lvl2pPr marL="339708" indent="-169855" algn="l" defTabSz="457177" rtl="0" eaLnBrk="1" latinLnBrk="0" hangingPunct="1">
        <a:spcBef>
          <a:spcPct val="20000"/>
        </a:spcBef>
        <a:buFont typeface="Arial"/>
        <a:buChar char="–"/>
        <a:defRPr sz="1600" kern="1200" baseline="0">
          <a:solidFill>
            <a:schemeClr val="tx1"/>
          </a:solidFill>
          <a:latin typeface="+mn-lt"/>
          <a:ea typeface="+mn-ea"/>
          <a:cs typeface="+mn-cs"/>
        </a:defRPr>
      </a:lvl2pPr>
      <a:lvl3pPr marL="509564" indent="-169855" algn="l" defTabSz="457177"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32" indent="-180967" algn="l" defTabSz="457177"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1971" indent="-171442" algn="l" defTabSz="457177"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480"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6"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32"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14"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8" algn="l" defTabSz="457177" rtl="0" eaLnBrk="1" latinLnBrk="0" hangingPunct="1">
        <a:defRPr sz="1800" kern="1200">
          <a:solidFill>
            <a:schemeClr val="tx1"/>
          </a:solidFill>
          <a:latin typeface="+mn-lt"/>
          <a:ea typeface="+mn-ea"/>
          <a:cs typeface="+mn-cs"/>
        </a:defRPr>
      </a:lvl3pPr>
      <a:lvl4pPr marL="1371534" algn="l" defTabSz="457177" rtl="0" eaLnBrk="1" latinLnBrk="0" hangingPunct="1">
        <a:defRPr sz="1800" kern="1200">
          <a:solidFill>
            <a:schemeClr val="tx1"/>
          </a:solidFill>
          <a:latin typeface="+mn-lt"/>
          <a:ea typeface="+mn-ea"/>
          <a:cs typeface="+mn-cs"/>
        </a:defRPr>
      </a:lvl4pPr>
      <a:lvl5pPr marL="1828714" algn="l" defTabSz="457177" rtl="0" eaLnBrk="1" latinLnBrk="0" hangingPunct="1">
        <a:defRPr sz="1800" kern="1200">
          <a:solidFill>
            <a:schemeClr val="tx1"/>
          </a:solidFill>
          <a:latin typeface="+mn-lt"/>
          <a:ea typeface="+mn-ea"/>
          <a:cs typeface="+mn-cs"/>
        </a:defRPr>
      </a:lvl5pPr>
      <a:lvl6pPr marL="2285891" algn="l" defTabSz="457177" rtl="0" eaLnBrk="1" latinLnBrk="0" hangingPunct="1">
        <a:defRPr sz="1800" kern="1200">
          <a:solidFill>
            <a:schemeClr val="tx1"/>
          </a:solidFill>
          <a:latin typeface="+mn-lt"/>
          <a:ea typeface="+mn-ea"/>
          <a:cs typeface="+mn-cs"/>
        </a:defRPr>
      </a:lvl6pPr>
      <a:lvl7pPr marL="2743068" algn="l" defTabSz="457177" rtl="0" eaLnBrk="1" latinLnBrk="0" hangingPunct="1">
        <a:defRPr sz="1800" kern="1200">
          <a:solidFill>
            <a:schemeClr val="tx1"/>
          </a:solidFill>
          <a:latin typeface="+mn-lt"/>
          <a:ea typeface="+mn-ea"/>
          <a:cs typeface="+mn-cs"/>
        </a:defRPr>
      </a:lvl7pPr>
      <a:lvl8pPr marL="3200245" algn="l" defTabSz="457177" rtl="0" eaLnBrk="1" latinLnBrk="0" hangingPunct="1">
        <a:defRPr sz="1800" kern="1200">
          <a:solidFill>
            <a:schemeClr val="tx1"/>
          </a:solidFill>
          <a:latin typeface="+mn-lt"/>
          <a:ea typeface="+mn-ea"/>
          <a:cs typeface="+mn-cs"/>
        </a:defRPr>
      </a:lvl8pPr>
      <a:lvl9pPr marL="3657426"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2"/>
            </p:custDataLst>
          </p:nvPr>
        </p:nvGraphicFramePr>
        <p:xfrm>
          <a:off x="2122" y="1595"/>
          <a:ext cx="2116" cy="1587"/>
        </p:xfrm>
        <a:graphic>
          <a:graphicData uri="http://schemas.openxmlformats.org/presentationml/2006/ole">
            <mc:AlternateContent xmlns:mc="http://schemas.openxmlformats.org/markup-compatibility/2006">
              <mc:Choice xmlns:v="urn:schemas-microsoft-com:vml" Requires="v">
                <p:oleObj spid="_x0000_s6637" name="think-cell Slide" r:id="rId13" imgW="270" imgH="270" progId="TCLayout.ActiveDocument.1">
                  <p:embed/>
                </p:oleObj>
              </mc:Choice>
              <mc:Fallback>
                <p:oleObj name="think-cell Slide" r:id="rId13" imgW="270" imgH="270" progId="TCLayout.ActiveDocument.1">
                  <p:embed/>
                  <p:pic>
                    <p:nvPicPr>
                      <p:cNvPr id="7" name="Object 6" hidden="1"/>
                      <p:cNvPicPr/>
                      <p:nvPr/>
                    </p:nvPicPr>
                    <p:blipFill>
                      <a:blip r:embed="rId14"/>
                      <a:stretch>
                        <a:fillRect/>
                      </a:stretch>
                    </p:blipFill>
                    <p:spPr>
                      <a:xfrm>
                        <a:off x="2122" y="1595"/>
                        <a:ext cx="2116" cy="1587"/>
                      </a:xfrm>
                      <a:prstGeom prst="rect">
                        <a:avLst/>
                      </a:prstGeom>
                    </p:spPr>
                  </p:pic>
                </p:oleObj>
              </mc:Fallback>
            </mc:AlternateContent>
          </a:graphicData>
        </a:graphic>
      </p:graphicFrame>
      <p:sp>
        <p:nvSpPr>
          <p:cNvPr id="3" name="Text Placeholder 2"/>
          <p:cNvSpPr>
            <a:spLocks noGrp="1"/>
          </p:cNvSpPr>
          <p:nvPr>
            <p:ph type="body" idx="1"/>
          </p:nvPr>
        </p:nvSpPr>
        <p:spPr>
          <a:xfrm>
            <a:off x="463305" y="1568457"/>
            <a:ext cx="11248729" cy="46656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63296" y="274638"/>
            <a:ext cx="10972800" cy="467640"/>
          </a:xfrm>
          <a:prstGeom prst="rect">
            <a:avLst/>
          </a:prstGeom>
        </p:spPr>
        <p:txBody>
          <a:bodyPr vert="horz" lIns="91434" tIns="45720" rIns="91434" bIns="45720" rtlCol="0" anchor="t">
            <a:normAutofit/>
          </a:bodyPr>
          <a:lstStyle/>
          <a:p>
            <a:r>
              <a:rPr lang="en-US"/>
              <a:t>Click to edit Master title style</a:t>
            </a:r>
          </a:p>
        </p:txBody>
      </p:sp>
    </p:spTree>
    <p:extLst>
      <p:ext uri="{BB962C8B-B14F-4D97-AF65-F5344CB8AC3E}">
        <p14:creationId xmlns:p14="http://schemas.microsoft.com/office/powerpoint/2010/main" val="242670256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Lst>
  <p:hf hdr="0"/>
  <p:txStyles>
    <p:titleStyle>
      <a:lvl1pPr algn="l" defTabSz="457177"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55" indent="-169855" algn="l" defTabSz="457177" rtl="0" eaLnBrk="1" latinLnBrk="0" hangingPunct="1">
        <a:spcBef>
          <a:spcPct val="20000"/>
        </a:spcBef>
        <a:buFont typeface="Arial"/>
        <a:buChar char="•"/>
        <a:defRPr sz="1600" kern="1200" baseline="0">
          <a:solidFill>
            <a:schemeClr val="tx1"/>
          </a:solidFill>
          <a:latin typeface="+mn-lt"/>
          <a:ea typeface="+mn-ea"/>
          <a:cs typeface="+mn-cs"/>
        </a:defRPr>
      </a:lvl1pPr>
      <a:lvl2pPr marL="339708" indent="-169855" algn="l" defTabSz="457177" rtl="0" eaLnBrk="1" latinLnBrk="0" hangingPunct="1">
        <a:spcBef>
          <a:spcPct val="20000"/>
        </a:spcBef>
        <a:buFont typeface="Arial"/>
        <a:buChar char="–"/>
        <a:defRPr sz="1600" kern="1200" baseline="0">
          <a:solidFill>
            <a:schemeClr val="tx1"/>
          </a:solidFill>
          <a:latin typeface="+mn-lt"/>
          <a:ea typeface="+mn-ea"/>
          <a:cs typeface="+mn-cs"/>
        </a:defRPr>
      </a:lvl2pPr>
      <a:lvl3pPr marL="509564" indent="-169855" algn="l" defTabSz="457177"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3pPr>
      <a:lvl4pPr marL="690532" indent="-180967" algn="l" defTabSz="457177"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4pPr>
      <a:lvl5pPr marL="861971" indent="-171442" algn="l" defTabSz="457177" rtl="0" eaLnBrk="1" latinLnBrk="0" hangingPunct="1">
        <a:spcBef>
          <a:spcPct val="20000"/>
        </a:spcBef>
        <a:buFont typeface="Arial" panose="020B0604020202020204" pitchFamily="34" charset="0"/>
        <a:buChar char="-"/>
        <a:defRPr sz="1600" kern="1200" baseline="0">
          <a:solidFill>
            <a:schemeClr val="tx1"/>
          </a:solidFill>
          <a:latin typeface="+mn-lt"/>
          <a:ea typeface="+mn-ea"/>
          <a:cs typeface="+mn-cs"/>
        </a:defRPr>
      </a:lvl5pPr>
      <a:lvl6pPr marL="2514480"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6"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32"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14"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8" algn="l" defTabSz="457177" rtl="0" eaLnBrk="1" latinLnBrk="0" hangingPunct="1">
        <a:defRPr sz="1800" kern="1200">
          <a:solidFill>
            <a:schemeClr val="tx1"/>
          </a:solidFill>
          <a:latin typeface="+mn-lt"/>
          <a:ea typeface="+mn-ea"/>
          <a:cs typeface="+mn-cs"/>
        </a:defRPr>
      </a:lvl3pPr>
      <a:lvl4pPr marL="1371534" algn="l" defTabSz="457177" rtl="0" eaLnBrk="1" latinLnBrk="0" hangingPunct="1">
        <a:defRPr sz="1800" kern="1200">
          <a:solidFill>
            <a:schemeClr val="tx1"/>
          </a:solidFill>
          <a:latin typeface="+mn-lt"/>
          <a:ea typeface="+mn-ea"/>
          <a:cs typeface="+mn-cs"/>
        </a:defRPr>
      </a:lvl4pPr>
      <a:lvl5pPr marL="1828714" algn="l" defTabSz="457177" rtl="0" eaLnBrk="1" latinLnBrk="0" hangingPunct="1">
        <a:defRPr sz="1800" kern="1200">
          <a:solidFill>
            <a:schemeClr val="tx1"/>
          </a:solidFill>
          <a:latin typeface="+mn-lt"/>
          <a:ea typeface="+mn-ea"/>
          <a:cs typeface="+mn-cs"/>
        </a:defRPr>
      </a:lvl5pPr>
      <a:lvl6pPr marL="2285891" algn="l" defTabSz="457177" rtl="0" eaLnBrk="1" latinLnBrk="0" hangingPunct="1">
        <a:defRPr sz="1800" kern="1200">
          <a:solidFill>
            <a:schemeClr val="tx1"/>
          </a:solidFill>
          <a:latin typeface="+mn-lt"/>
          <a:ea typeface="+mn-ea"/>
          <a:cs typeface="+mn-cs"/>
        </a:defRPr>
      </a:lvl6pPr>
      <a:lvl7pPr marL="2743068" algn="l" defTabSz="457177" rtl="0" eaLnBrk="1" latinLnBrk="0" hangingPunct="1">
        <a:defRPr sz="1800" kern="1200">
          <a:solidFill>
            <a:schemeClr val="tx1"/>
          </a:solidFill>
          <a:latin typeface="+mn-lt"/>
          <a:ea typeface="+mn-ea"/>
          <a:cs typeface="+mn-cs"/>
        </a:defRPr>
      </a:lvl7pPr>
      <a:lvl8pPr marL="3200245" algn="l" defTabSz="457177" rtl="0" eaLnBrk="1" latinLnBrk="0" hangingPunct="1">
        <a:defRPr sz="1800" kern="1200">
          <a:solidFill>
            <a:schemeClr val="tx1"/>
          </a:solidFill>
          <a:latin typeface="+mn-lt"/>
          <a:ea typeface="+mn-ea"/>
          <a:cs typeface="+mn-cs"/>
        </a:defRPr>
      </a:lvl8pPr>
      <a:lvl9pPr marL="3657426"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6"/>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685" name="think-cell Slide" r:id="rId17" imgW="270" imgH="270" progId="TCLayout.ActiveDocument.1">
                  <p:embed/>
                </p:oleObj>
              </mc:Choice>
              <mc:Fallback>
                <p:oleObj name="think-cell Slide" r:id="rId17" imgW="270" imgH="270" progId="TCLayout.ActiveDocument.1">
                  <p:embed/>
                  <p:pic>
                    <p:nvPicPr>
                      <p:cNvPr id="4" name="Object 3" hidden="1"/>
                      <p:cNvPicPr/>
                      <p:nvPr/>
                    </p:nvPicPr>
                    <p:blipFill>
                      <a:blip r:embed="rId18"/>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463296" y="402336"/>
            <a:ext cx="11253216" cy="923544"/>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63297" y="1568449"/>
            <a:ext cx="11248729" cy="47274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982759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hdr="0" ftr="0"/>
  <p:txStyles>
    <p:titleStyle>
      <a:lvl1pPr algn="l" defTabSz="457200" rtl="0" eaLnBrk="1" latinLnBrk="0" hangingPunct="1">
        <a:spcBef>
          <a:spcPct val="0"/>
        </a:spcBef>
        <a:buNone/>
        <a:defRPr lang="en-US" sz="2400" b="1" kern="1200" smtClean="0">
          <a:solidFill>
            <a:schemeClr val="accent4"/>
          </a:solidFill>
          <a:latin typeface="Arial" panose="020B0604020202020204" pitchFamily="34" charset="0"/>
          <a:ea typeface="+mj-ea"/>
          <a:cs typeface="Arial" panose="020B0604020202020204" pitchFamily="34" charset="0"/>
        </a:defRPr>
      </a:lvl1pPr>
    </p:titleStyle>
    <p:bodyStyle>
      <a:lvl1pPr marL="169863" indent="-169863" algn="l" defTabSz="457200" rtl="0" eaLnBrk="1" latinLnBrk="0" hangingPunct="1">
        <a:spcBef>
          <a:spcPts val="1200"/>
        </a:spcBef>
        <a:buFont typeface="Arial"/>
        <a:buChar char="•"/>
        <a:defRPr sz="1600" kern="1200" baseline="0">
          <a:solidFill>
            <a:schemeClr val="tx1"/>
          </a:solidFill>
          <a:latin typeface="+mn-lt"/>
          <a:ea typeface="+mn-ea"/>
          <a:cs typeface="+mn-cs"/>
        </a:defRPr>
      </a:lvl1pPr>
      <a:lvl2pPr marL="339725" indent="-169863" algn="l" defTabSz="457200" rtl="0" eaLnBrk="1" latinLnBrk="0" hangingPunct="1">
        <a:spcBef>
          <a:spcPts val="400"/>
        </a:spcBef>
        <a:buFont typeface="Arial"/>
        <a:buChar char="–"/>
        <a:defRPr sz="1600" kern="1200" baseline="0">
          <a:solidFill>
            <a:schemeClr val="tx1"/>
          </a:solidFill>
          <a:latin typeface="+mn-lt"/>
          <a:ea typeface="+mn-ea"/>
          <a:cs typeface="+mn-cs"/>
        </a:defRPr>
      </a:lvl2pPr>
      <a:lvl3pPr marL="509588" indent="-169863" algn="l" defTabSz="457200" rtl="0" eaLnBrk="1" latinLnBrk="0" hangingPunct="1">
        <a:spcBef>
          <a:spcPts val="400"/>
        </a:spcBef>
        <a:buFont typeface="Arial" panose="020B0604020202020204" pitchFamily="34" charset="0"/>
        <a:buChar char="-"/>
        <a:defRPr sz="1600" kern="1200" baseline="0">
          <a:solidFill>
            <a:schemeClr val="tx1"/>
          </a:solidFill>
          <a:latin typeface="+mn-lt"/>
          <a:ea typeface="+mn-ea"/>
          <a:cs typeface="+mn-cs"/>
        </a:defRPr>
      </a:lvl3pPr>
      <a:lvl4pPr marL="690563" indent="-180975" algn="l" defTabSz="457200" rtl="0" eaLnBrk="1" latinLnBrk="0" hangingPunct="1">
        <a:spcBef>
          <a:spcPts val="400"/>
        </a:spcBef>
        <a:buFont typeface="Arial" panose="020B0604020202020204" pitchFamily="34" charset="0"/>
        <a:buChar char="-"/>
        <a:defRPr sz="1600" kern="1200" baseline="0">
          <a:solidFill>
            <a:schemeClr val="tx1"/>
          </a:solidFill>
          <a:latin typeface="+mn-lt"/>
          <a:ea typeface="+mn-ea"/>
          <a:cs typeface="+mn-cs"/>
        </a:defRPr>
      </a:lvl4pPr>
      <a:lvl5pPr marL="862013" indent="-171450" algn="l" defTabSz="457200" rtl="0" eaLnBrk="1" latinLnBrk="0" hangingPunct="1">
        <a:spcBef>
          <a:spcPts val="4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1027"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9" name="Rectangle 9"/>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anose="02020603050405020304" pitchFamily="18" charset="0"/>
              </a:defRPr>
            </a:lvl1pPr>
          </a:lstStyle>
          <a:p>
            <a:fld id="{640C03C9-C52A-4459-9BB5-2483FAE70AE4}" type="slidenum">
              <a:rPr lang="en-US" altLang="en-US"/>
              <a:pPr/>
              <a:t>‹#›</a:t>
            </a:fld>
            <a:endParaRPr lang="en-US" altLang="en-US"/>
          </a:p>
        </p:txBody>
      </p:sp>
      <p:sp>
        <p:nvSpPr>
          <p:cNvPr id="1031"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defRPr/>
            </a:pPr>
            <a:endParaRPr lang="en-US" altLang="en-US" sz="2400"/>
          </a:p>
        </p:txBody>
      </p:sp>
      <p:sp>
        <p:nvSpPr>
          <p:cNvPr id="1032" name="Rectangle 17"/>
          <p:cNvSpPr>
            <a:spLocks noChangeArrowheads="1"/>
          </p:cNvSpPr>
          <p:nvPr/>
        </p:nvSpPr>
        <p:spPr bwMode="auto">
          <a:xfrm>
            <a:off x="9254067" y="63055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algn="r" eaLnBrk="1" hangingPunct="1">
              <a:spcBef>
                <a:spcPct val="0"/>
              </a:spcBef>
              <a:buFontTx/>
              <a:buNone/>
              <a:defRPr/>
            </a:pPr>
            <a:r>
              <a:rPr lang="en-US" altLang="en-US" sz="1200" b="1">
                <a:solidFill>
                  <a:schemeClr val="bg1"/>
                </a:solidFill>
              </a:rPr>
              <a:t> </a:t>
            </a:r>
          </a:p>
        </p:txBody>
      </p:sp>
      <p:grpSp>
        <p:nvGrpSpPr>
          <p:cNvPr id="1033" name="Group 25"/>
          <p:cNvGrpSpPr>
            <a:grpSpLocks/>
          </p:cNvGrpSpPr>
          <p:nvPr userDrawn="1"/>
        </p:nvGrpSpPr>
        <p:grpSpPr bwMode="auto">
          <a:xfrm>
            <a:off x="7611535" y="6124575"/>
            <a:ext cx="2275417" cy="661988"/>
            <a:chOff x="3596" y="3858"/>
            <a:chExt cx="1075" cy="417"/>
          </a:xfrm>
        </p:grpSpPr>
        <p:pic>
          <p:nvPicPr>
            <p:cNvPr id="1035" name="Picture 26" descr="NEW FAA LOGO"/>
            <p:cNvPicPr>
              <a:picLocks noChangeAspect="1" noChangeArrowheads="1"/>
            </p:cNvPicPr>
            <p:nvPr userDrawn="1"/>
          </p:nvPicPr>
          <p:blipFill>
            <a:blip r:embed="rId14" cstate="print">
              <a:clrChange>
                <a:clrFrom>
                  <a:srgbClr val="DF1F06"/>
                </a:clrFrom>
                <a:clrTo>
                  <a:srgbClr val="DF1F06">
                    <a:alpha val="0"/>
                  </a:srgbClr>
                </a:clrTo>
              </a:clrChange>
              <a:extLst>
                <a:ext uri="{28A0092B-C50C-407E-A947-70E740481C1C}">
                  <a14:useLocalDpi xmlns:a14="http://schemas.microsoft.com/office/drawing/2010/main" val="0"/>
                </a:ext>
              </a:extLst>
            </a:blip>
            <a:srcRect/>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1034" name="Text Box 29"/>
          <p:cNvSpPr txBox="1">
            <a:spLocks noChangeArrowheads="1"/>
          </p:cNvSpPr>
          <p:nvPr userDrawn="1"/>
        </p:nvSpPr>
        <p:spPr bwMode="auto">
          <a:xfrm>
            <a:off x="599018" y="6205539"/>
            <a:ext cx="6379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chemeClr val="bg1"/>
                </a:solidFill>
              </a:rPr>
              <a:t>Surface Operations Plan</a:t>
            </a:r>
          </a:p>
          <a:p>
            <a:pPr eaLnBrk="1" hangingPunct="1">
              <a:buFontTx/>
              <a:buNone/>
              <a:defRPr/>
            </a:pPr>
            <a:r>
              <a:rPr lang="en-US" sz="1200" dirty="0">
                <a:solidFill>
                  <a:schemeClr val="bg1"/>
                </a:solidFill>
              </a:rPr>
              <a:t>03.13.2012  ICWG</a:t>
            </a:r>
          </a:p>
        </p:txBody>
      </p:sp>
    </p:spTree>
    <p:extLst>
      <p:ext uri="{BB962C8B-B14F-4D97-AF65-F5344CB8AC3E}">
        <p14:creationId xmlns:p14="http://schemas.microsoft.com/office/powerpoint/2010/main" val="340618266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slide_sky.jpg"/>
          <p:cNvPicPr>
            <a:picLocks noChangeAspect="1"/>
          </p:cNvPicPr>
          <p:nvPr userDrawn="1"/>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9277" y="4"/>
            <a:ext cx="12201279" cy="794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userDrawn="1"/>
        </p:nvPicPr>
        <p:blipFill>
          <a:blip r:embed="rId6" cstate="screen">
            <a:lum bright="70000" contrast="-70000"/>
            <a:alphaModFix amt="44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53600" y="0"/>
            <a:ext cx="2032000" cy="914400"/>
          </a:xfrm>
          <a:prstGeom prst="rect">
            <a:avLst/>
          </a:prstGeom>
        </p:spPr>
      </p:pic>
      <p:pic>
        <p:nvPicPr>
          <p:cNvPr id="21" name="Picture 20"/>
          <p:cNvPicPr>
            <a:picLocks noChangeAspect="1"/>
          </p:cNvPicPr>
          <p:nvPr userDrawn="1"/>
        </p:nvPicPr>
        <p:blipFill>
          <a:blip r:embed="rId8" cstate="screen">
            <a:lum bright="70000" contrast="-70000"/>
            <a:alphaModFix amt="49000"/>
            <a:extLst>
              <a:ext uri="{28A0092B-C50C-407E-A947-70E740481C1C}">
                <a14:useLocalDpi xmlns:a14="http://schemas.microsoft.com/office/drawing/2010/main" val="0"/>
              </a:ext>
            </a:extLst>
          </a:blip>
          <a:stretch>
            <a:fillRect/>
          </a:stretch>
        </p:blipFill>
        <p:spPr>
          <a:xfrm>
            <a:off x="1320800" y="228601"/>
            <a:ext cx="1544320" cy="723900"/>
          </a:xfrm>
          <a:prstGeom prst="rect">
            <a:avLst/>
          </a:prstGeom>
        </p:spPr>
      </p:pic>
      <p:pic>
        <p:nvPicPr>
          <p:cNvPr id="22" name="Picture 21"/>
          <p:cNvPicPr>
            <a:picLocks noChangeAspect="1"/>
          </p:cNvPicPr>
          <p:nvPr userDrawn="1"/>
        </p:nvPicPr>
        <p:blipFill>
          <a:blip r:embed="rId9" cstate="screen">
            <a:duotone>
              <a:schemeClr val="bg2">
                <a:shade val="45000"/>
                <a:satMod val="135000"/>
              </a:schemeClr>
              <a:prstClr val="white"/>
            </a:duotone>
            <a:alphaModFix amt="46000"/>
            <a:extLst>
              <a:ext uri="{28A0092B-C50C-407E-A947-70E740481C1C}">
                <a14:useLocalDpi xmlns:a14="http://schemas.microsoft.com/office/drawing/2010/main" val="0"/>
              </a:ext>
            </a:extLst>
          </a:blip>
          <a:stretch>
            <a:fillRect/>
          </a:stretch>
        </p:blipFill>
        <p:spPr>
          <a:xfrm>
            <a:off x="3454400" y="220687"/>
            <a:ext cx="737869" cy="553403"/>
          </a:xfrm>
          <a:prstGeom prst="rect">
            <a:avLst/>
          </a:prstGeom>
        </p:spPr>
      </p:pic>
      <p:pic>
        <p:nvPicPr>
          <p:cNvPr id="23" name="Content Placeholder 3"/>
          <p:cNvPicPr>
            <a:picLocks noChangeAspect="1"/>
          </p:cNvPicPr>
          <p:nvPr userDrawn="1"/>
        </p:nvPicPr>
        <p:blipFill>
          <a:blip r:embed="rId10" cstate="screen">
            <a:duotone>
              <a:schemeClr val="bg2">
                <a:shade val="45000"/>
                <a:satMod val="135000"/>
              </a:schemeClr>
              <a:prstClr val="white"/>
            </a:duotone>
            <a:alphaModFix amt="47000"/>
            <a:extLst>
              <a:ext uri="{BEBA8EAE-BF5A-486C-A8C5-ECC9F3942E4B}">
                <a14:imgProps xmlns:a14="http://schemas.microsoft.com/office/drawing/2010/main">
                  <a14:imgLayer r:embed="rId11">
                    <a14:imgEffect>
                      <a14:backgroundRemoval t="10000" b="90000" l="3250" r="96000">
                        <a14:foregroundMark x1="15750" y1="38500" x2="15750" y2="38500"/>
                        <a14:foregroundMark x1="15750" y1="38500" x2="15750" y2="38500"/>
                        <a14:foregroundMark x1="19375" y1="36500" x2="19375" y2="36500"/>
                        <a14:foregroundMark x1="15500" y1="27833" x2="15500" y2="27833"/>
                        <a14:foregroundMark x1="7250" y1="26833" x2="7250" y2="26833"/>
                        <a14:backgroundMark x1="65375" y1="75333" x2="65375" y2="75333"/>
                        <a14:backgroundMark x1="62250" y1="68333" x2="62250" y2="68333"/>
                        <a14:backgroundMark x1="69375" y1="62333" x2="69375" y2="62333"/>
                        <a14:backgroundMark x1="50750" y1="67333" x2="50750" y2="67333"/>
                      </a14:backgroundRemoval>
                    </a14:imgEffect>
                  </a14:imgLayer>
                </a14:imgProps>
              </a:ext>
              <a:ext uri="{28A0092B-C50C-407E-A947-70E740481C1C}">
                <a14:useLocalDpi xmlns:a14="http://schemas.microsoft.com/office/drawing/2010/main" val="0"/>
              </a:ext>
            </a:extLst>
          </a:blip>
          <a:stretch>
            <a:fillRect/>
          </a:stretch>
        </p:blipFill>
        <p:spPr>
          <a:xfrm>
            <a:off x="7498819" y="228601"/>
            <a:ext cx="1005308" cy="565487"/>
          </a:xfrm>
          <a:prstGeom prst="rect">
            <a:avLst/>
          </a:prstGeom>
        </p:spPr>
      </p:pic>
      <p:pic>
        <p:nvPicPr>
          <p:cNvPr id="24" name="Picture 23"/>
          <p:cNvPicPr>
            <a:picLocks noChangeAspect="1"/>
          </p:cNvPicPr>
          <p:nvPr userDrawn="1"/>
        </p:nvPicPr>
        <p:blipFill>
          <a:blip r:embed="rId12" cstate="screen">
            <a:lum bright="70000" contrast="-70000"/>
            <a:alphaModFix amt="52000"/>
            <a:extLst>
              <a:ext uri="{28A0092B-C50C-407E-A947-70E740481C1C}">
                <a14:useLocalDpi xmlns:a14="http://schemas.microsoft.com/office/drawing/2010/main" val="0"/>
              </a:ext>
            </a:extLst>
          </a:blip>
          <a:stretch>
            <a:fillRect/>
          </a:stretch>
        </p:blipFill>
        <p:spPr>
          <a:xfrm>
            <a:off x="8737602" y="228601"/>
            <a:ext cx="1138556" cy="579596"/>
          </a:xfrm>
          <a:prstGeom prst="rect">
            <a:avLst/>
          </a:prstGeom>
          <a:effectLst/>
          <a:scene3d>
            <a:camera prst="orthographicFront">
              <a:rot lat="0" lon="9000000" rev="0"/>
            </a:camera>
            <a:lightRig rig="threePt" dir="t"/>
          </a:scene3d>
        </p:spPr>
      </p:pic>
      <p:pic>
        <p:nvPicPr>
          <p:cNvPr id="25" name="Picture 24"/>
          <p:cNvPicPr>
            <a:picLocks noChangeAspect="1"/>
          </p:cNvPicPr>
          <p:nvPr userDrawn="1"/>
        </p:nvPicPr>
        <p:blipFill>
          <a:blip r:embed="rId13" cstate="screen">
            <a:lum bright="70000" contrast="-70000"/>
            <a:alphaModFix amt="55000"/>
            <a:extLst>
              <a:ext uri="{28A0092B-C50C-407E-A947-70E740481C1C}">
                <a14:useLocalDpi xmlns:a14="http://schemas.microsoft.com/office/drawing/2010/main" val="0"/>
              </a:ext>
            </a:extLst>
          </a:blip>
          <a:stretch>
            <a:fillRect/>
          </a:stretch>
        </p:blipFill>
        <p:spPr>
          <a:xfrm>
            <a:off x="2336800" y="-35732"/>
            <a:ext cx="1016000" cy="762000"/>
          </a:xfrm>
          <a:prstGeom prst="rect">
            <a:avLst/>
          </a:prstGeom>
          <a:noFill/>
          <a:ln>
            <a:noFill/>
          </a:ln>
        </p:spPr>
      </p:pic>
      <p:sp>
        <p:nvSpPr>
          <p:cNvPr id="2051" name="Text Placeholder 2"/>
          <p:cNvSpPr>
            <a:spLocks noGrp="1"/>
          </p:cNvSpPr>
          <p:nvPr>
            <p:ph type="body" idx="1"/>
          </p:nvPr>
        </p:nvSpPr>
        <p:spPr bwMode="auto">
          <a:xfrm>
            <a:off x="556091" y="1364987"/>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extBox 2"/>
          <p:cNvSpPr txBox="1"/>
          <p:nvPr/>
        </p:nvSpPr>
        <p:spPr>
          <a:xfrm>
            <a:off x="11868016" y="6672105"/>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sp>
        <p:nvSpPr>
          <p:cNvPr id="2" name="TextBox 1"/>
          <p:cNvSpPr txBox="1"/>
          <p:nvPr/>
        </p:nvSpPr>
        <p:spPr>
          <a:xfrm>
            <a:off x="5492862" y="6667344"/>
            <a:ext cx="1640193" cy="246221"/>
          </a:xfrm>
          <a:prstGeom prst="rect">
            <a:avLst/>
          </a:prstGeom>
          <a:noFill/>
        </p:spPr>
        <p:txBody>
          <a:bodyPr wrap="none" anchor="b">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fontAlgn="base" hangingPunct="1">
              <a:spcBef>
                <a:spcPct val="0"/>
              </a:spcBef>
              <a:spcAft>
                <a:spcPct val="0"/>
              </a:spcAft>
              <a:defRPr/>
            </a:pPr>
            <a:r>
              <a:rPr lang="en-US" sz="1000" b="1">
                <a:solidFill>
                  <a:srgbClr val="FF0000"/>
                </a:solidFill>
                <a:latin typeface="Calibri" pitchFamily="-109" charset="0"/>
              </a:rPr>
              <a:t>For NASA Internal Use Only</a:t>
            </a:r>
          </a:p>
        </p:txBody>
      </p:sp>
      <p:pic>
        <p:nvPicPr>
          <p:cNvPr id="11" name="Picture 10" descr="slide_sky.jpg"/>
          <p:cNvPicPr>
            <a:picLocks noChangeAspect="1"/>
          </p:cNvPicPr>
          <p:nvPr userDrawn="1"/>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2"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userDrawn="1"/>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sp>
        <p:nvSpPr>
          <p:cNvPr id="2050" name="Title Placeholder 1"/>
          <p:cNvSpPr>
            <a:spLocks noGrp="1"/>
          </p:cNvSpPr>
          <p:nvPr>
            <p:ph type="title"/>
          </p:nvPr>
        </p:nvSpPr>
        <p:spPr bwMode="auto">
          <a:xfrm>
            <a:off x="604961" y="100374"/>
            <a:ext cx="10972800" cy="604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eaLnBrk="1" hangingPunct="1"/>
            <a:r>
              <a:rPr lang="en-US" altLang="en-US" dirty="0"/>
              <a:t>Click to edit Master title style</a:t>
            </a:r>
          </a:p>
        </p:txBody>
      </p:sp>
      <p:pic>
        <p:nvPicPr>
          <p:cNvPr id="17" name="Picture 16">
            <a:extLst>
              <a:ext uri="{FF2B5EF4-FFF2-40B4-BE49-F238E27FC236}">
                <a16:creationId xmlns:a16="http://schemas.microsoft.com/office/drawing/2014/main" id="{34C21D5A-6322-7746-9045-12CA0E7F63F0}"/>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41062" y="9580"/>
            <a:ext cx="893361" cy="731520"/>
          </a:xfrm>
          <a:prstGeom prst="rect">
            <a:avLst/>
          </a:prstGeom>
        </p:spPr>
      </p:pic>
      <p:sp>
        <p:nvSpPr>
          <p:cNvPr id="16" name="Footer Placeholder 4">
            <a:extLst>
              <a:ext uri="{FF2B5EF4-FFF2-40B4-BE49-F238E27FC236}">
                <a16:creationId xmlns:a16="http://schemas.microsoft.com/office/drawing/2014/main" id="{04A7E43C-977A-D44E-AB80-693E883D5D14}"/>
              </a:ext>
            </a:extLst>
          </p:cNvPr>
          <p:cNvSpPr>
            <a:spLocks noGrp="1"/>
          </p:cNvSpPr>
          <p:nvPr>
            <p:ph type="ftr" sz="quarter" idx="3"/>
          </p:nvPr>
        </p:nvSpPr>
        <p:spPr>
          <a:xfrm>
            <a:off x="4165600" y="6113516"/>
            <a:ext cx="3860800" cy="365125"/>
          </a:xfrm>
          <a:prstGeom prst="rect">
            <a:avLst/>
          </a:prstGeom>
        </p:spPr>
        <p:txBody>
          <a:bodyPr/>
          <a:lstStyle>
            <a:lvl1pPr>
              <a:defRPr sz="1600" i="1">
                <a:solidFill>
                  <a:prstClr val="black"/>
                </a:solidFill>
                <a:latin typeface="Arial" pitchFamily="-109" charset="0"/>
                <a:ea typeface="Arial" pitchFamily="-109" charset="0"/>
                <a:cs typeface="Arial" pitchFamily="-109" charset="0"/>
              </a:defRPr>
            </a:lvl1pPr>
          </a:lstStyle>
          <a:p>
            <a:pPr fontAlgn="base">
              <a:spcBef>
                <a:spcPct val="0"/>
              </a:spcBef>
              <a:spcAft>
                <a:spcPct val="0"/>
              </a:spcAft>
              <a:defRPr/>
            </a:pPr>
            <a:r>
              <a:rPr lang="en-US" dirty="0"/>
              <a:t>For NASA Internal Use Only</a:t>
            </a:r>
          </a:p>
        </p:txBody>
      </p:sp>
    </p:spTree>
    <p:extLst>
      <p:ext uri="{BB962C8B-B14F-4D97-AF65-F5344CB8AC3E}">
        <p14:creationId xmlns:p14="http://schemas.microsoft.com/office/powerpoint/2010/main" val="273381197"/>
      </p:ext>
    </p:extLst>
  </p:cSld>
  <p:clrMap bg1="lt1" tx1="dk1" bg2="lt2" tx2="dk2" accent1="accent1" accent2="accent2" accent3="accent3" accent4="accent4" accent5="accent5" accent6="accent6" hlink="hlink" folHlink="folHlink"/>
  <p:sldLayoutIdLst>
    <p:sldLayoutId id="2147483861" r:id="rId1"/>
    <p:sldLayoutId id="2147483863" r:id="rId2"/>
  </p:sldLayoutIdLst>
  <p:hf sldNum="0" hdr="0" ftr="0" dt="0"/>
  <p:txStyles>
    <p:titleStyle>
      <a:lvl1pPr algn="ctr" defTabSz="457189" rtl="0" eaLnBrk="0" fontAlgn="base" hangingPunct="0">
        <a:spcBef>
          <a:spcPct val="0"/>
        </a:spcBef>
        <a:spcAft>
          <a:spcPct val="0"/>
        </a:spcAft>
        <a:defRPr lang="en-US" altLang="en-US" sz="2800" b="1" kern="1200" dirty="0">
          <a:solidFill>
            <a:srgbClr val="FFFFFF"/>
          </a:solidFill>
          <a:effectLst>
            <a:outerShdw blurRad="114300" dist="88900" dir="2700000" algn="tl" rotWithShape="0">
              <a:prstClr val="black">
                <a:alpha val="75000"/>
              </a:prstClr>
            </a:outerShdw>
          </a:effectLst>
          <a:latin typeface="Arial" charset="0"/>
          <a:ea typeface="+mj-ea"/>
          <a:cs typeface="ＭＳ Ｐゴシック"/>
        </a:defRPr>
      </a:lvl1pPr>
      <a:lvl2pPr algn="ctr" defTabSz="457189"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189"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189"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189"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5pPr>
      <a:lvl6pPr marL="457189" algn="ctr" defTabSz="457189" rtl="0" eaLnBrk="1" fontAlgn="base" hangingPunct="1">
        <a:spcBef>
          <a:spcPct val="0"/>
        </a:spcBef>
        <a:spcAft>
          <a:spcPct val="0"/>
        </a:spcAft>
        <a:defRPr sz="4400">
          <a:solidFill>
            <a:schemeClr val="tx1"/>
          </a:solidFill>
          <a:latin typeface="Calibri" pitchFamily="34" charset="0"/>
        </a:defRPr>
      </a:lvl6pPr>
      <a:lvl7pPr marL="914377" algn="ctr" defTabSz="457189" rtl="0" eaLnBrk="1" fontAlgn="base" hangingPunct="1">
        <a:spcBef>
          <a:spcPct val="0"/>
        </a:spcBef>
        <a:spcAft>
          <a:spcPct val="0"/>
        </a:spcAft>
        <a:defRPr sz="4400">
          <a:solidFill>
            <a:schemeClr val="tx1"/>
          </a:solidFill>
          <a:latin typeface="Calibri" pitchFamily="34" charset="0"/>
        </a:defRPr>
      </a:lvl7pPr>
      <a:lvl8pPr marL="1371566" algn="ctr" defTabSz="457189" rtl="0" eaLnBrk="1" fontAlgn="base" hangingPunct="1">
        <a:spcBef>
          <a:spcPct val="0"/>
        </a:spcBef>
        <a:spcAft>
          <a:spcPct val="0"/>
        </a:spcAft>
        <a:defRPr sz="4400">
          <a:solidFill>
            <a:schemeClr val="tx1"/>
          </a:solidFill>
          <a:latin typeface="Calibri" pitchFamily="34" charset="0"/>
        </a:defRPr>
      </a:lvl8pPr>
      <a:lvl9pPr marL="1828754" algn="ctr" defTabSz="457189" rtl="0" eaLnBrk="1" fontAlgn="base" hangingPunct="1">
        <a:spcBef>
          <a:spcPct val="0"/>
        </a:spcBef>
        <a:spcAft>
          <a:spcPct val="0"/>
        </a:spcAft>
        <a:defRPr sz="4400">
          <a:solidFill>
            <a:schemeClr val="tx1"/>
          </a:solidFill>
          <a:latin typeface="Calibri" pitchFamily="34" charset="0"/>
        </a:defRPr>
      </a:lvl9pPr>
    </p:titleStyle>
    <p:bodyStyle>
      <a:lvl1pPr marL="342891" indent="-342891" algn="l" defTabSz="457189" rtl="0" eaLnBrk="0" fontAlgn="base" hangingPunct="0">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32" indent="-285744" algn="l" defTabSz="457189" rtl="0" eaLnBrk="0" fontAlgn="base" hangingPunct="0">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2971" indent="-228594" algn="l" defTabSz="457189" rtl="0" eaLnBrk="0" fontAlgn="base" hangingPunct="0">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160" indent="-228594" algn="l" defTabSz="457189"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349" indent="-228594" algn="l" defTabSz="457189"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Capps@nasa.gov" TargetMode="External"/><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3.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png"/><Relationship Id="rId5" Type="http://schemas.openxmlformats.org/officeDocument/2006/relationships/image" Target="../media/image5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3.png"/><Relationship Id="rId5" Type="http://schemas.openxmlformats.org/officeDocument/2006/relationships/image" Target="../media/image5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5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4.png"/><Relationship Id="rId5" Type="http://schemas.openxmlformats.org/officeDocument/2006/relationships/hyperlink" Target="https://nsrr.faa.gov/nsrr-library-document/9298"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 name="Google Shape;74;p13">
            <a:extLst>
              <a:ext uri="{FF2B5EF4-FFF2-40B4-BE49-F238E27FC236}">
                <a16:creationId xmlns:a16="http://schemas.microsoft.com/office/drawing/2014/main" id="{C9193E4D-AFD3-904F-AB32-1B92D92E49C8}"/>
              </a:ext>
            </a:extLst>
          </p:cNvPr>
          <p:cNvSpPr txBox="1">
            <a:spLocks/>
          </p:cNvSpPr>
          <p:nvPr/>
        </p:nvSpPr>
        <p:spPr>
          <a:xfrm>
            <a:off x="415600" y="1348714"/>
            <a:ext cx="11360800" cy="1601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1219170">
              <a:buClr>
                <a:srgbClr val="000000"/>
              </a:buClr>
            </a:pPr>
            <a:r>
              <a:rPr lang="en-US" sz="3733" kern="0" dirty="0">
                <a:solidFill>
                  <a:srgbClr val="000000"/>
                </a:solidFill>
              </a:rPr>
              <a:t>Examples of Machine Learning with TBFM Data </a:t>
            </a:r>
          </a:p>
          <a:p>
            <a:pPr algn="ctr" defTabSz="1219170">
              <a:buClr>
                <a:srgbClr val="000000"/>
              </a:buClr>
            </a:pPr>
            <a:r>
              <a:rPr lang="en-US" sz="3733" kern="0" dirty="0">
                <a:solidFill>
                  <a:srgbClr val="000000"/>
                </a:solidFill>
              </a:rPr>
              <a:t>SWIM Industry/FAA Team (SWIFT) Briefing</a:t>
            </a:r>
          </a:p>
        </p:txBody>
      </p:sp>
      <p:sp>
        <p:nvSpPr>
          <p:cNvPr id="2" name="TextBox 1">
            <a:extLst>
              <a:ext uri="{FF2B5EF4-FFF2-40B4-BE49-F238E27FC236}">
                <a16:creationId xmlns:a16="http://schemas.microsoft.com/office/drawing/2014/main" id="{8EA87DEA-7050-FD4B-A136-109CBFFF0328}"/>
              </a:ext>
            </a:extLst>
          </p:cNvPr>
          <p:cNvSpPr txBox="1"/>
          <p:nvPr/>
        </p:nvSpPr>
        <p:spPr>
          <a:xfrm>
            <a:off x="2232742" y="3725883"/>
            <a:ext cx="6972300" cy="584775"/>
          </a:xfrm>
          <a:prstGeom prst="rect">
            <a:avLst/>
          </a:prstGeom>
          <a:noFill/>
        </p:spPr>
        <p:txBody>
          <a:bodyPr wrap="square" rtlCol="0">
            <a:spAutoFit/>
          </a:bodyPr>
          <a:lstStyle/>
          <a:p>
            <a:pPr algn="ctr" defTabSz="1219170">
              <a:buClr>
                <a:srgbClr val="000000"/>
              </a:buClr>
            </a:pPr>
            <a:r>
              <a:rPr lang="en-US" sz="3200" kern="0" dirty="0">
                <a:solidFill>
                  <a:srgbClr val="000000"/>
                </a:solidFill>
                <a:latin typeface="Arial"/>
                <a:cs typeface="Arial"/>
                <a:sym typeface="Arial"/>
              </a:rPr>
              <a:t>February 27</a:t>
            </a:r>
            <a:r>
              <a:rPr lang="en-US" sz="3200" kern="0" baseline="30000" dirty="0">
                <a:solidFill>
                  <a:srgbClr val="000000"/>
                </a:solidFill>
                <a:latin typeface="Arial"/>
                <a:cs typeface="Arial"/>
                <a:sym typeface="Arial"/>
              </a:rPr>
              <a:t>th</a:t>
            </a:r>
            <a:r>
              <a:rPr lang="en-US" sz="3200" kern="0" dirty="0">
                <a:solidFill>
                  <a:srgbClr val="000000"/>
                </a:solidFill>
                <a:latin typeface="Arial"/>
                <a:cs typeface="Arial"/>
                <a:sym typeface="Arial"/>
              </a:rPr>
              <a:t>, 2020</a:t>
            </a:r>
          </a:p>
        </p:txBody>
      </p:sp>
      <p:sp>
        <p:nvSpPr>
          <p:cNvPr id="5" name="TextBox 4">
            <a:extLst>
              <a:ext uri="{FF2B5EF4-FFF2-40B4-BE49-F238E27FC236}">
                <a16:creationId xmlns:a16="http://schemas.microsoft.com/office/drawing/2014/main" id="{6DD9FDC5-6183-414C-9022-BCB915C68551}"/>
              </a:ext>
            </a:extLst>
          </p:cNvPr>
          <p:cNvSpPr txBox="1"/>
          <p:nvPr/>
        </p:nvSpPr>
        <p:spPr>
          <a:xfrm>
            <a:off x="3405104" y="5278453"/>
            <a:ext cx="5148962" cy="461665"/>
          </a:xfrm>
          <a:prstGeom prst="rect">
            <a:avLst/>
          </a:prstGeom>
          <a:noFill/>
        </p:spPr>
        <p:txBody>
          <a:bodyPr wrap="square" rtlCol="0">
            <a:spAutoFit/>
          </a:bodyPr>
          <a:lstStyle/>
          <a:p>
            <a:pPr defTabSz="1219170">
              <a:buClr>
                <a:srgbClr val="000000"/>
              </a:buClr>
            </a:pPr>
            <a:r>
              <a:rPr lang="en-US" sz="2400" kern="0" dirty="0">
                <a:solidFill>
                  <a:srgbClr val="000000"/>
                </a:solidFill>
                <a:latin typeface="Arial"/>
                <a:cs typeface="Arial"/>
                <a:sym typeface="Arial"/>
              </a:rPr>
              <a:t>Al Capps -  </a:t>
            </a:r>
            <a:r>
              <a:rPr lang="en-US" sz="2400" kern="0" dirty="0">
                <a:solidFill>
                  <a:srgbClr val="000000"/>
                </a:solidFill>
                <a:latin typeface="Arial"/>
                <a:cs typeface="Arial"/>
                <a:sym typeface="Arial"/>
                <a:hlinkClick r:id="rId3"/>
              </a:rPr>
              <a:t>Al.Capps@nasa.gov</a:t>
            </a:r>
            <a:r>
              <a:rPr lang="en-US" sz="2400" kern="0" dirty="0">
                <a:solidFill>
                  <a:srgbClr val="000000"/>
                </a:solidFill>
                <a:latin typeface="Arial"/>
                <a:cs typeface="Arial"/>
                <a:sym typeface="Arial"/>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E0378-8083-41B7-8F4F-216DE8405C80}"/>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10</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6B9F206D-FD72-4CFF-B9EC-1974DFA4E755}"/>
              </a:ext>
            </a:extLst>
          </p:cNvPr>
          <p:cNvSpPr>
            <a:spLocks noGrp="1"/>
          </p:cNvSpPr>
          <p:nvPr>
            <p:ph type="title"/>
          </p:nvPr>
        </p:nvSpPr>
        <p:spPr/>
        <p:txBody>
          <a:bodyPr>
            <a:normAutofit fontScale="90000"/>
          </a:bodyPr>
          <a:lstStyle/>
          <a:p>
            <a:r>
              <a:rPr lang="en-GB" dirty="0"/>
              <a:t>How Machine Learning Differs from Classical Programming  (50K Foot View)</a:t>
            </a:r>
            <a:endParaRPr lang="en-US" dirty="0"/>
          </a:p>
        </p:txBody>
      </p:sp>
      <p:sp>
        <p:nvSpPr>
          <p:cNvPr id="5" name="Rectangle 4">
            <a:extLst>
              <a:ext uri="{FF2B5EF4-FFF2-40B4-BE49-F238E27FC236}">
                <a16:creationId xmlns:a16="http://schemas.microsoft.com/office/drawing/2014/main" id="{2B79D8D0-00F9-4C73-84CD-A5E0F52A332B}"/>
              </a:ext>
            </a:extLst>
          </p:cNvPr>
          <p:cNvSpPr/>
          <p:nvPr/>
        </p:nvSpPr>
        <p:spPr bwMode="auto">
          <a:xfrm>
            <a:off x="790221" y="2280356"/>
            <a:ext cx="4394841" cy="2200422"/>
          </a:xfrm>
          <a:prstGeom prst="rect">
            <a:avLst/>
          </a:prstGeom>
          <a:solidFill>
            <a:srgbClr val="EDF4F7"/>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0AEEAEAA-0959-4775-B2FA-01BEB98223B0}"/>
              </a:ext>
            </a:extLst>
          </p:cNvPr>
          <p:cNvSpPr txBox="1"/>
          <p:nvPr/>
        </p:nvSpPr>
        <p:spPr>
          <a:xfrm>
            <a:off x="1494358" y="1811529"/>
            <a:ext cx="2897859" cy="400110"/>
          </a:xfrm>
          <a:prstGeom prst="rect">
            <a:avLst/>
          </a:prstGeom>
          <a:noFill/>
        </p:spPr>
        <p:txBody>
          <a:bodyPr wrap="square" rtlCol="0">
            <a:spAutoFit/>
          </a:bodyPr>
          <a:lstStyle/>
          <a:p>
            <a:r>
              <a:rPr lang="en-US" sz="2000" i="1" dirty="0"/>
              <a:t>Classical Programming</a:t>
            </a:r>
          </a:p>
        </p:txBody>
      </p:sp>
      <p:sp>
        <p:nvSpPr>
          <p:cNvPr id="8" name="TextBox 7">
            <a:extLst>
              <a:ext uri="{FF2B5EF4-FFF2-40B4-BE49-F238E27FC236}">
                <a16:creationId xmlns:a16="http://schemas.microsoft.com/office/drawing/2014/main" id="{4B57A068-8D1D-4FFB-A6DC-BB26E32E5B87}"/>
              </a:ext>
            </a:extLst>
          </p:cNvPr>
          <p:cNvSpPr txBox="1"/>
          <p:nvPr/>
        </p:nvSpPr>
        <p:spPr>
          <a:xfrm>
            <a:off x="6864719" y="1802043"/>
            <a:ext cx="2822334" cy="400110"/>
          </a:xfrm>
          <a:prstGeom prst="rect">
            <a:avLst/>
          </a:prstGeom>
          <a:noFill/>
        </p:spPr>
        <p:txBody>
          <a:bodyPr wrap="square" rtlCol="0">
            <a:spAutoFit/>
          </a:bodyPr>
          <a:lstStyle/>
          <a:p>
            <a:r>
              <a:rPr lang="en-US" sz="2000" i="1" dirty="0"/>
              <a:t>Machine Learning</a:t>
            </a:r>
          </a:p>
        </p:txBody>
      </p:sp>
      <p:sp>
        <p:nvSpPr>
          <p:cNvPr id="10" name="Rectangle 9">
            <a:extLst>
              <a:ext uri="{FF2B5EF4-FFF2-40B4-BE49-F238E27FC236}">
                <a16:creationId xmlns:a16="http://schemas.microsoft.com/office/drawing/2014/main" id="{0A0A6C54-B599-4DE3-841E-1A30EF977104}"/>
              </a:ext>
            </a:extLst>
          </p:cNvPr>
          <p:cNvSpPr/>
          <p:nvPr/>
        </p:nvSpPr>
        <p:spPr bwMode="auto">
          <a:xfrm>
            <a:off x="1823152" y="3042226"/>
            <a:ext cx="2141546" cy="10253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cxnSp>
        <p:nvCxnSpPr>
          <p:cNvPr id="11" name="Straight Arrow Connector 10">
            <a:extLst>
              <a:ext uri="{FF2B5EF4-FFF2-40B4-BE49-F238E27FC236}">
                <a16:creationId xmlns:a16="http://schemas.microsoft.com/office/drawing/2014/main" id="{E64BA1F0-D58F-4534-8657-B5584CE2B84C}"/>
              </a:ext>
            </a:extLst>
          </p:cNvPr>
          <p:cNvCxnSpPr/>
          <p:nvPr/>
        </p:nvCxnSpPr>
        <p:spPr bwMode="auto">
          <a:xfrm>
            <a:off x="1549743" y="3378524"/>
            <a:ext cx="25083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97461E16-5A70-499E-B883-3E39E14345FD}"/>
              </a:ext>
            </a:extLst>
          </p:cNvPr>
          <p:cNvCxnSpPr/>
          <p:nvPr/>
        </p:nvCxnSpPr>
        <p:spPr bwMode="auto">
          <a:xfrm>
            <a:off x="1549743" y="3794477"/>
            <a:ext cx="25083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2DE2CB1-128D-4B62-8D30-B8199B01A705}"/>
              </a:ext>
            </a:extLst>
          </p:cNvPr>
          <p:cNvCxnSpPr/>
          <p:nvPr/>
        </p:nvCxnSpPr>
        <p:spPr bwMode="auto">
          <a:xfrm>
            <a:off x="3967828" y="3516813"/>
            <a:ext cx="25083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C2DE0FE-4C00-4B13-B1F8-D886A58FA283}"/>
              </a:ext>
            </a:extLst>
          </p:cNvPr>
          <p:cNvSpPr txBox="1"/>
          <p:nvPr/>
        </p:nvSpPr>
        <p:spPr>
          <a:xfrm>
            <a:off x="869245" y="3231208"/>
            <a:ext cx="762130" cy="338554"/>
          </a:xfrm>
          <a:prstGeom prst="rect">
            <a:avLst/>
          </a:prstGeom>
          <a:noFill/>
        </p:spPr>
        <p:txBody>
          <a:bodyPr wrap="square" rtlCol="0">
            <a:spAutoFit/>
          </a:bodyPr>
          <a:lstStyle/>
          <a:p>
            <a:r>
              <a:rPr lang="en-US" sz="1600" dirty="0"/>
              <a:t>Rules</a:t>
            </a:r>
          </a:p>
        </p:txBody>
      </p:sp>
      <p:sp>
        <p:nvSpPr>
          <p:cNvPr id="15" name="TextBox 14">
            <a:extLst>
              <a:ext uri="{FF2B5EF4-FFF2-40B4-BE49-F238E27FC236}">
                <a16:creationId xmlns:a16="http://schemas.microsoft.com/office/drawing/2014/main" id="{B45F2924-D69C-46F7-AA6F-1427FF21A4C4}"/>
              </a:ext>
            </a:extLst>
          </p:cNvPr>
          <p:cNvSpPr txBox="1"/>
          <p:nvPr/>
        </p:nvSpPr>
        <p:spPr>
          <a:xfrm>
            <a:off x="872391" y="3600085"/>
            <a:ext cx="654775" cy="338554"/>
          </a:xfrm>
          <a:prstGeom prst="rect">
            <a:avLst/>
          </a:prstGeom>
          <a:noFill/>
        </p:spPr>
        <p:txBody>
          <a:bodyPr wrap="square" rtlCol="0">
            <a:spAutoFit/>
          </a:bodyPr>
          <a:lstStyle/>
          <a:p>
            <a:r>
              <a:rPr lang="en-US" sz="1600" dirty="0"/>
              <a:t>Data</a:t>
            </a:r>
          </a:p>
        </p:txBody>
      </p:sp>
      <p:sp>
        <p:nvSpPr>
          <p:cNvPr id="16" name="TextBox 15">
            <a:extLst>
              <a:ext uri="{FF2B5EF4-FFF2-40B4-BE49-F238E27FC236}">
                <a16:creationId xmlns:a16="http://schemas.microsoft.com/office/drawing/2014/main" id="{DCFF1985-6AE3-4A87-9452-599B27D1FFCD}"/>
              </a:ext>
            </a:extLst>
          </p:cNvPr>
          <p:cNvSpPr txBox="1"/>
          <p:nvPr/>
        </p:nvSpPr>
        <p:spPr>
          <a:xfrm>
            <a:off x="4201071" y="3348401"/>
            <a:ext cx="1006569" cy="338554"/>
          </a:xfrm>
          <a:prstGeom prst="rect">
            <a:avLst/>
          </a:prstGeom>
          <a:noFill/>
        </p:spPr>
        <p:txBody>
          <a:bodyPr wrap="square" rtlCol="0">
            <a:spAutoFit/>
          </a:bodyPr>
          <a:lstStyle/>
          <a:p>
            <a:r>
              <a:rPr lang="en-US" sz="1600" dirty="0"/>
              <a:t>Answers</a:t>
            </a:r>
          </a:p>
        </p:txBody>
      </p:sp>
      <p:sp>
        <p:nvSpPr>
          <p:cNvPr id="17" name="TextBox 16">
            <a:extLst>
              <a:ext uri="{FF2B5EF4-FFF2-40B4-BE49-F238E27FC236}">
                <a16:creationId xmlns:a16="http://schemas.microsoft.com/office/drawing/2014/main" id="{1AC450BD-BA64-462F-96FA-2CE460FE3D4F}"/>
              </a:ext>
            </a:extLst>
          </p:cNvPr>
          <p:cNvSpPr txBox="1"/>
          <p:nvPr/>
        </p:nvSpPr>
        <p:spPr>
          <a:xfrm>
            <a:off x="1750552" y="3086732"/>
            <a:ext cx="2285094" cy="830997"/>
          </a:xfrm>
          <a:prstGeom prst="rect">
            <a:avLst/>
          </a:prstGeom>
          <a:noFill/>
        </p:spPr>
        <p:txBody>
          <a:bodyPr wrap="square" rtlCol="0">
            <a:spAutoFit/>
          </a:bodyPr>
          <a:lstStyle/>
          <a:p>
            <a:endParaRPr lang="en-US" sz="1600" dirty="0"/>
          </a:p>
          <a:p>
            <a:r>
              <a:rPr lang="en-US" sz="1600" dirty="0"/>
              <a:t>Classical Programming   </a:t>
            </a:r>
          </a:p>
          <a:p>
            <a:r>
              <a:rPr lang="en-US" sz="1600" dirty="0"/>
              <a:t>      (i.e. - writing code)</a:t>
            </a:r>
          </a:p>
        </p:txBody>
      </p:sp>
      <p:sp>
        <p:nvSpPr>
          <p:cNvPr id="37" name="Rectangle 36">
            <a:extLst>
              <a:ext uri="{FF2B5EF4-FFF2-40B4-BE49-F238E27FC236}">
                <a16:creationId xmlns:a16="http://schemas.microsoft.com/office/drawing/2014/main" id="{98DD954B-AE43-4840-BBD8-FA3C2F685444}"/>
              </a:ext>
            </a:extLst>
          </p:cNvPr>
          <p:cNvSpPr/>
          <p:nvPr/>
        </p:nvSpPr>
        <p:spPr bwMode="auto">
          <a:xfrm>
            <a:off x="5887155" y="2274710"/>
            <a:ext cx="4394841" cy="2200422"/>
          </a:xfrm>
          <a:prstGeom prst="rect">
            <a:avLst/>
          </a:prstGeom>
          <a:solidFill>
            <a:srgbClr val="EDF4F7"/>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F8080BB2-28C6-4CF6-A910-16B31950A94C}"/>
              </a:ext>
            </a:extLst>
          </p:cNvPr>
          <p:cNvSpPr/>
          <p:nvPr/>
        </p:nvSpPr>
        <p:spPr bwMode="auto">
          <a:xfrm>
            <a:off x="6920086" y="3036580"/>
            <a:ext cx="2141546" cy="10253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cxnSp>
        <p:nvCxnSpPr>
          <p:cNvPr id="39" name="Straight Arrow Connector 38">
            <a:extLst>
              <a:ext uri="{FF2B5EF4-FFF2-40B4-BE49-F238E27FC236}">
                <a16:creationId xmlns:a16="http://schemas.microsoft.com/office/drawing/2014/main" id="{3C596019-FDCB-48B4-8D92-86DBB01CA808}"/>
              </a:ext>
            </a:extLst>
          </p:cNvPr>
          <p:cNvCxnSpPr/>
          <p:nvPr/>
        </p:nvCxnSpPr>
        <p:spPr bwMode="auto">
          <a:xfrm>
            <a:off x="6646677" y="3372878"/>
            <a:ext cx="25083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8BF458A3-1EFE-4F7B-A7B1-3F8237D8A26B}"/>
              </a:ext>
            </a:extLst>
          </p:cNvPr>
          <p:cNvCxnSpPr/>
          <p:nvPr/>
        </p:nvCxnSpPr>
        <p:spPr bwMode="auto">
          <a:xfrm>
            <a:off x="6646677" y="3788831"/>
            <a:ext cx="25083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548E7DA3-3EBF-45ED-BFB7-6A066AD5F3D7}"/>
              </a:ext>
            </a:extLst>
          </p:cNvPr>
          <p:cNvCxnSpPr/>
          <p:nvPr/>
        </p:nvCxnSpPr>
        <p:spPr bwMode="auto">
          <a:xfrm>
            <a:off x="9064762" y="3511167"/>
            <a:ext cx="25083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3173E604-6C70-4985-9F6B-91406DFC8685}"/>
              </a:ext>
            </a:extLst>
          </p:cNvPr>
          <p:cNvSpPr txBox="1"/>
          <p:nvPr/>
        </p:nvSpPr>
        <p:spPr>
          <a:xfrm>
            <a:off x="9290749" y="3341890"/>
            <a:ext cx="762130" cy="338554"/>
          </a:xfrm>
          <a:prstGeom prst="rect">
            <a:avLst/>
          </a:prstGeom>
          <a:noFill/>
        </p:spPr>
        <p:txBody>
          <a:bodyPr wrap="square" rtlCol="0">
            <a:spAutoFit/>
          </a:bodyPr>
          <a:lstStyle/>
          <a:p>
            <a:r>
              <a:rPr lang="en-US" sz="1600" dirty="0"/>
              <a:t>Rules</a:t>
            </a:r>
          </a:p>
        </p:txBody>
      </p:sp>
      <p:sp>
        <p:nvSpPr>
          <p:cNvPr id="43" name="TextBox 42">
            <a:extLst>
              <a:ext uri="{FF2B5EF4-FFF2-40B4-BE49-F238E27FC236}">
                <a16:creationId xmlns:a16="http://schemas.microsoft.com/office/drawing/2014/main" id="{C20D9FD2-FD87-445E-AAD7-1822378F896F}"/>
              </a:ext>
            </a:extLst>
          </p:cNvPr>
          <p:cNvSpPr txBox="1"/>
          <p:nvPr/>
        </p:nvSpPr>
        <p:spPr>
          <a:xfrm>
            <a:off x="5969325" y="3594439"/>
            <a:ext cx="654775" cy="338554"/>
          </a:xfrm>
          <a:prstGeom prst="rect">
            <a:avLst/>
          </a:prstGeom>
          <a:noFill/>
        </p:spPr>
        <p:txBody>
          <a:bodyPr wrap="square" rtlCol="0">
            <a:spAutoFit/>
          </a:bodyPr>
          <a:lstStyle/>
          <a:p>
            <a:r>
              <a:rPr lang="en-US" sz="1600" dirty="0"/>
              <a:t>Data</a:t>
            </a:r>
          </a:p>
        </p:txBody>
      </p:sp>
      <p:sp>
        <p:nvSpPr>
          <p:cNvPr id="44" name="TextBox 43">
            <a:extLst>
              <a:ext uri="{FF2B5EF4-FFF2-40B4-BE49-F238E27FC236}">
                <a16:creationId xmlns:a16="http://schemas.microsoft.com/office/drawing/2014/main" id="{27097B7C-522D-4F3F-B0FB-EC2337777EA1}"/>
              </a:ext>
            </a:extLst>
          </p:cNvPr>
          <p:cNvSpPr txBox="1"/>
          <p:nvPr/>
        </p:nvSpPr>
        <p:spPr>
          <a:xfrm>
            <a:off x="5796904" y="3183696"/>
            <a:ext cx="1006569" cy="338554"/>
          </a:xfrm>
          <a:prstGeom prst="rect">
            <a:avLst/>
          </a:prstGeom>
          <a:noFill/>
        </p:spPr>
        <p:txBody>
          <a:bodyPr wrap="square" rtlCol="0">
            <a:spAutoFit/>
          </a:bodyPr>
          <a:lstStyle/>
          <a:p>
            <a:r>
              <a:rPr lang="en-US" sz="1600" dirty="0"/>
              <a:t>Answers</a:t>
            </a:r>
          </a:p>
        </p:txBody>
      </p:sp>
      <p:sp>
        <p:nvSpPr>
          <p:cNvPr id="45" name="TextBox 44">
            <a:extLst>
              <a:ext uri="{FF2B5EF4-FFF2-40B4-BE49-F238E27FC236}">
                <a16:creationId xmlns:a16="http://schemas.microsoft.com/office/drawing/2014/main" id="{F1D3F7F7-0772-4463-AB58-0E9038C425D2}"/>
              </a:ext>
            </a:extLst>
          </p:cNvPr>
          <p:cNvSpPr txBox="1"/>
          <p:nvPr/>
        </p:nvSpPr>
        <p:spPr>
          <a:xfrm>
            <a:off x="7089286" y="3065852"/>
            <a:ext cx="1844958" cy="584775"/>
          </a:xfrm>
          <a:prstGeom prst="rect">
            <a:avLst/>
          </a:prstGeom>
          <a:noFill/>
        </p:spPr>
        <p:txBody>
          <a:bodyPr wrap="square" rtlCol="0">
            <a:spAutoFit/>
          </a:bodyPr>
          <a:lstStyle/>
          <a:p>
            <a:endParaRPr lang="en-US" sz="1600" dirty="0"/>
          </a:p>
          <a:p>
            <a:r>
              <a:rPr lang="en-US" sz="1600" dirty="0"/>
              <a:t>Machine Learning </a:t>
            </a:r>
          </a:p>
        </p:txBody>
      </p:sp>
      <p:sp>
        <p:nvSpPr>
          <p:cNvPr id="46" name="TextBox 45">
            <a:extLst>
              <a:ext uri="{FF2B5EF4-FFF2-40B4-BE49-F238E27FC236}">
                <a16:creationId xmlns:a16="http://schemas.microsoft.com/office/drawing/2014/main" id="{8888EB03-4AD7-4E52-A20E-1D3D0CC8FDB8}"/>
              </a:ext>
            </a:extLst>
          </p:cNvPr>
          <p:cNvSpPr txBox="1"/>
          <p:nvPr/>
        </p:nvSpPr>
        <p:spPr>
          <a:xfrm>
            <a:off x="214813" y="6187025"/>
            <a:ext cx="11509023" cy="369332"/>
          </a:xfrm>
          <a:prstGeom prst="rect">
            <a:avLst/>
          </a:prstGeom>
          <a:solidFill>
            <a:schemeClr val="bg1">
              <a:lumMod val="95000"/>
            </a:schemeClr>
          </a:solidFill>
        </p:spPr>
        <p:txBody>
          <a:bodyPr wrap="square" rtlCol="0">
            <a:spAutoFit/>
          </a:bodyPr>
          <a:lstStyle/>
          <a:p>
            <a:r>
              <a:rPr lang="en-GB" dirty="0"/>
              <a:t>The rules that machine learning automatically creates are applied to new data points to provide new answers.</a:t>
            </a:r>
            <a:endParaRPr lang="en-US" dirty="0"/>
          </a:p>
        </p:txBody>
      </p:sp>
      <p:pic>
        <p:nvPicPr>
          <p:cNvPr id="2" name="ml_overview">
            <a:hlinkClick r:id="" action="ppaction://media"/>
            <a:extLst>
              <a:ext uri="{FF2B5EF4-FFF2-40B4-BE49-F238E27FC236}">
                <a16:creationId xmlns:a16="http://schemas.microsoft.com/office/drawing/2014/main" id="{70B86E68-06FA-4C8F-AEEC-E92518FB52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6814" y="6248400"/>
            <a:ext cx="609600" cy="609600"/>
          </a:xfrm>
          <a:prstGeom prst="rect">
            <a:avLst/>
          </a:prstGeom>
        </p:spPr>
      </p:pic>
    </p:spTree>
    <p:extLst>
      <p:ext uri="{BB962C8B-B14F-4D97-AF65-F5344CB8AC3E}">
        <p14:creationId xmlns:p14="http://schemas.microsoft.com/office/powerpoint/2010/main" val="382309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4448F-BBBE-4065-BEDD-8CB3723C39D7}"/>
              </a:ext>
            </a:extLst>
          </p:cNvPr>
          <p:cNvSpPr>
            <a:spLocks noGrp="1"/>
          </p:cNvSpPr>
          <p:nvPr>
            <p:ph idx="1"/>
          </p:nvPr>
        </p:nvSpPr>
        <p:spPr/>
        <p:txBody>
          <a:bodyPr>
            <a:normAutofit fontScale="92500" lnSpcReduction="10000"/>
          </a:bodyPr>
          <a:lstStyle/>
          <a:p>
            <a:r>
              <a:rPr lang="en-GB" dirty="0"/>
              <a:t>8 initial binary classification models were evaluated on the dataset </a:t>
            </a:r>
          </a:p>
          <a:p>
            <a:pPr lvl="1"/>
            <a:r>
              <a:rPr lang="en-GB" dirty="0"/>
              <a:t>Naïve Bayes</a:t>
            </a:r>
          </a:p>
          <a:p>
            <a:pPr lvl="1"/>
            <a:r>
              <a:rPr lang="en-GB" dirty="0"/>
              <a:t>Linear regression Model</a:t>
            </a:r>
          </a:p>
          <a:p>
            <a:pPr lvl="1"/>
            <a:r>
              <a:rPr lang="en-GB" dirty="0"/>
              <a:t>Logistic regression</a:t>
            </a:r>
          </a:p>
          <a:p>
            <a:pPr lvl="1"/>
            <a:r>
              <a:rPr lang="en-GB" dirty="0"/>
              <a:t>Fast Large Margin</a:t>
            </a:r>
          </a:p>
          <a:p>
            <a:pPr lvl="1"/>
            <a:r>
              <a:rPr lang="en-GB" b="1" dirty="0"/>
              <a:t>Deep Learning</a:t>
            </a:r>
            <a:endParaRPr lang="en-GB" dirty="0"/>
          </a:p>
          <a:p>
            <a:pPr lvl="1"/>
            <a:r>
              <a:rPr lang="en-GB" dirty="0"/>
              <a:t>Decision Tree</a:t>
            </a:r>
          </a:p>
          <a:p>
            <a:pPr lvl="1"/>
            <a:r>
              <a:rPr lang="en-GB" dirty="0"/>
              <a:t>Random Forest</a:t>
            </a:r>
          </a:p>
          <a:p>
            <a:pPr lvl="1"/>
            <a:r>
              <a:rPr lang="en-GB" b="1" dirty="0"/>
              <a:t>Gradient Boosted Trees</a:t>
            </a:r>
            <a:endParaRPr lang="en-GB" dirty="0"/>
          </a:p>
          <a:p>
            <a:endParaRPr lang="en-GB" dirty="0"/>
          </a:p>
          <a:p>
            <a:r>
              <a:rPr lang="en-GB" dirty="0"/>
              <a:t>Gradient boosted trees had the highest accuracy and lowest variance</a:t>
            </a:r>
          </a:p>
          <a:p>
            <a:pPr lvl="1"/>
            <a:r>
              <a:rPr lang="en-GB" dirty="0"/>
              <a:t>This was without any hyperparameter tuning (roughly out-of-the-box models)</a:t>
            </a:r>
          </a:p>
          <a:p>
            <a:pPr lvl="1"/>
            <a:r>
              <a:rPr lang="en-GB" dirty="0"/>
              <a:t>While other models may appear to be close (e.g. within 1%, their performance on other key metrics beyond accuracy underperformed these two learners)</a:t>
            </a:r>
          </a:p>
        </p:txBody>
      </p:sp>
      <p:sp>
        <p:nvSpPr>
          <p:cNvPr id="3" name="Slide Number Placeholder 2">
            <a:extLst>
              <a:ext uri="{FF2B5EF4-FFF2-40B4-BE49-F238E27FC236}">
                <a16:creationId xmlns:a16="http://schemas.microsoft.com/office/drawing/2014/main" id="{02286C39-6404-4A5E-BA5C-D64468E37FA9}"/>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11</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09D51365-19F6-43B6-AF2D-52C907A86F57}"/>
              </a:ext>
            </a:extLst>
          </p:cNvPr>
          <p:cNvSpPr>
            <a:spLocks noGrp="1"/>
          </p:cNvSpPr>
          <p:nvPr>
            <p:ph type="title"/>
          </p:nvPr>
        </p:nvSpPr>
        <p:spPr/>
        <p:txBody>
          <a:bodyPr>
            <a:normAutofit fontScale="90000"/>
          </a:bodyPr>
          <a:lstStyle/>
          <a:p>
            <a:r>
              <a:rPr lang="en-GB" dirty="0"/>
              <a:t>Initial Models to Assess How Well Commonly </a:t>
            </a:r>
            <a:br>
              <a:rPr lang="en-GB" dirty="0"/>
            </a:br>
            <a:r>
              <a:rPr lang="en-GB" dirty="0"/>
              <a:t>Used Techniques Will Work with this Dataset</a:t>
            </a:r>
            <a:endParaRPr lang="en-US" dirty="0"/>
          </a:p>
        </p:txBody>
      </p:sp>
      <p:sp>
        <p:nvSpPr>
          <p:cNvPr id="6" name="Rectangle: Rounded Corners 5">
            <a:extLst>
              <a:ext uri="{FF2B5EF4-FFF2-40B4-BE49-F238E27FC236}">
                <a16:creationId xmlns:a16="http://schemas.microsoft.com/office/drawing/2014/main" id="{2B9DED44-2ED3-46C2-B1C7-6D5986791B32}"/>
              </a:ext>
            </a:extLst>
          </p:cNvPr>
          <p:cNvSpPr/>
          <p:nvPr/>
        </p:nvSpPr>
        <p:spPr bwMode="auto">
          <a:xfrm>
            <a:off x="74333" y="6265103"/>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Feature Engineering &amp; Model Fitting</a:t>
            </a:r>
            <a:endParaRPr kumimoji="0" lang="en-US" sz="900" b="1" i="0" u="none" strike="noStrike" cap="none" normalizeH="0" baseline="0" dirty="0">
              <a:ln>
                <a:noFill/>
              </a:ln>
              <a:solidFill>
                <a:schemeClr val="bg1"/>
              </a:solidFill>
              <a:effectLst/>
              <a:latin typeface="Arial" charset="0"/>
            </a:endParaRPr>
          </a:p>
        </p:txBody>
      </p:sp>
      <p:pic>
        <p:nvPicPr>
          <p:cNvPr id="5" name="initial_models_ex1">
            <a:hlinkClick r:id="" action="ppaction://media"/>
            <a:extLst>
              <a:ext uri="{FF2B5EF4-FFF2-40B4-BE49-F238E27FC236}">
                <a16:creationId xmlns:a16="http://schemas.microsoft.com/office/drawing/2014/main" id="{5F85C288-7286-49F1-8F82-BCA8847D1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1335" y="6178693"/>
            <a:ext cx="609600" cy="609600"/>
          </a:xfrm>
          <a:prstGeom prst="rect">
            <a:avLst/>
          </a:prstGeom>
        </p:spPr>
      </p:pic>
    </p:spTree>
    <p:extLst>
      <p:ext uri="{BB962C8B-B14F-4D97-AF65-F5344CB8AC3E}">
        <p14:creationId xmlns:p14="http://schemas.microsoft.com/office/powerpoint/2010/main" val="24136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4448F-BBBE-4065-BEDD-8CB3723C39D7}"/>
              </a:ext>
            </a:extLst>
          </p:cNvPr>
          <p:cNvSpPr>
            <a:spLocks noGrp="1"/>
          </p:cNvSpPr>
          <p:nvPr>
            <p:ph idx="1"/>
          </p:nvPr>
        </p:nvSpPr>
        <p:spPr>
          <a:xfrm>
            <a:off x="421574" y="4780687"/>
            <a:ext cx="11348852" cy="1133823"/>
          </a:xfrm>
        </p:spPr>
        <p:txBody>
          <a:bodyPr>
            <a:normAutofit fontScale="92500"/>
          </a:bodyPr>
          <a:lstStyle/>
          <a:p>
            <a:r>
              <a:rPr lang="en-GB" dirty="0"/>
              <a:t>Feature importance information from the models were used to continue the winnowing down (reduce dimensions) of the attributes used in the modelling to the most relevant, while also considering new features that would improve performance</a:t>
            </a:r>
          </a:p>
          <a:p>
            <a:endParaRPr lang="en-GB" dirty="0"/>
          </a:p>
        </p:txBody>
      </p:sp>
      <p:sp>
        <p:nvSpPr>
          <p:cNvPr id="3" name="Slide Number Placeholder 2">
            <a:extLst>
              <a:ext uri="{FF2B5EF4-FFF2-40B4-BE49-F238E27FC236}">
                <a16:creationId xmlns:a16="http://schemas.microsoft.com/office/drawing/2014/main" id="{02286C39-6404-4A5E-BA5C-D64468E37FA9}"/>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12</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09D51365-19F6-43B6-AF2D-52C907A86F57}"/>
              </a:ext>
            </a:extLst>
          </p:cNvPr>
          <p:cNvSpPr>
            <a:spLocks noGrp="1"/>
          </p:cNvSpPr>
          <p:nvPr>
            <p:ph type="title"/>
          </p:nvPr>
        </p:nvSpPr>
        <p:spPr/>
        <p:txBody>
          <a:bodyPr/>
          <a:lstStyle/>
          <a:p>
            <a:r>
              <a:rPr lang="en-GB" dirty="0"/>
              <a:t>Input Attribute (Feature) Relative Importance</a:t>
            </a:r>
            <a:endParaRPr lang="en-US" dirty="0"/>
          </a:p>
        </p:txBody>
      </p:sp>
      <p:sp>
        <p:nvSpPr>
          <p:cNvPr id="6" name="Rectangle: Rounded Corners 5">
            <a:extLst>
              <a:ext uri="{FF2B5EF4-FFF2-40B4-BE49-F238E27FC236}">
                <a16:creationId xmlns:a16="http://schemas.microsoft.com/office/drawing/2014/main" id="{2B9DED44-2ED3-46C2-B1C7-6D5986791B32}"/>
              </a:ext>
            </a:extLst>
          </p:cNvPr>
          <p:cNvSpPr/>
          <p:nvPr/>
        </p:nvSpPr>
        <p:spPr bwMode="auto">
          <a:xfrm>
            <a:off x="74333" y="6265103"/>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Feature Engineering &amp; Model Fitting</a:t>
            </a:r>
            <a:endParaRPr kumimoji="0" lang="en-US" sz="900" b="1" i="0" u="none" strike="noStrike" cap="none" normalizeH="0" baseline="0" dirty="0">
              <a:ln>
                <a:noFill/>
              </a:ln>
              <a:solidFill>
                <a:schemeClr val="bg1"/>
              </a:solidFill>
              <a:effectLst/>
              <a:latin typeface="Arial" charset="0"/>
            </a:endParaRPr>
          </a:p>
        </p:txBody>
      </p:sp>
      <p:sp>
        <p:nvSpPr>
          <p:cNvPr id="9" name="TextBox 8">
            <a:extLst>
              <a:ext uri="{FF2B5EF4-FFF2-40B4-BE49-F238E27FC236}">
                <a16:creationId xmlns:a16="http://schemas.microsoft.com/office/drawing/2014/main" id="{C69B800B-08BA-4E43-93E7-80171EA8E334}"/>
              </a:ext>
            </a:extLst>
          </p:cNvPr>
          <p:cNvSpPr txBox="1"/>
          <p:nvPr/>
        </p:nvSpPr>
        <p:spPr>
          <a:xfrm>
            <a:off x="1787084" y="981716"/>
            <a:ext cx="3628143" cy="369332"/>
          </a:xfrm>
          <a:prstGeom prst="rect">
            <a:avLst/>
          </a:prstGeom>
          <a:noFill/>
        </p:spPr>
        <p:txBody>
          <a:bodyPr wrap="square" rtlCol="0">
            <a:spAutoFit/>
          </a:bodyPr>
          <a:lstStyle/>
          <a:p>
            <a:r>
              <a:rPr lang="en-GB" b="1" dirty="0"/>
              <a:t>Feature Importance - Overall</a:t>
            </a:r>
            <a:endParaRPr lang="en-US" b="1" dirty="0"/>
          </a:p>
        </p:txBody>
      </p:sp>
      <p:pic>
        <p:nvPicPr>
          <p:cNvPr id="7" name="Picture 6">
            <a:extLst>
              <a:ext uri="{FF2B5EF4-FFF2-40B4-BE49-F238E27FC236}">
                <a16:creationId xmlns:a16="http://schemas.microsoft.com/office/drawing/2014/main" id="{4C5279B8-69E3-4C0F-BB42-D4AE4047C0F6}"/>
              </a:ext>
            </a:extLst>
          </p:cNvPr>
          <p:cNvPicPr>
            <a:picLocks noChangeAspect="1"/>
          </p:cNvPicPr>
          <p:nvPr/>
        </p:nvPicPr>
        <p:blipFill>
          <a:blip r:embed="rId5"/>
          <a:stretch>
            <a:fillRect/>
          </a:stretch>
        </p:blipFill>
        <p:spPr>
          <a:xfrm>
            <a:off x="74333" y="1320910"/>
            <a:ext cx="6344421" cy="3340465"/>
          </a:xfrm>
          <a:prstGeom prst="rect">
            <a:avLst/>
          </a:prstGeom>
        </p:spPr>
      </p:pic>
      <p:pic>
        <p:nvPicPr>
          <p:cNvPr id="11" name="Picture 10">
            <a:extLst>
              <a:ext uri="{FF2B5EF4-FFF2-40B4-BE49-F238E27FC236}">
                <a16:creationId xmlns:a16="http://schemas.microsoft.com/office/drawing/2014/main" id="{86A7574A-292A-4126-87CA-5AE463877BC6}"/>
              </a:ext>
            </a:extLst>
          </p:cNvPr>
          <p:cNvPicPr>
            <a:picLocks noChangeAspect="1"/>
          </p:cNvPicPr>
          <p:nvPr/>
        </p:nvPicPr>
        <p:blipFill>
          <a:blip r:embed="rId6"/>
          <a:stretch>
            <a:fillRect/>
          </a:stretch>
        </p:blipFill>
        <p:spPr>
          <a:xfrm>
            <a:off x="6679142" y="1686499"/>
            <a:ext cx="5343525" cy="3086100"/>
          </a:xfrm>
          <a:prstGeom prst="rect">
            <a:avLst/>
          </a:prstGeom>
        </p:spPr>
      </p:pic>
      <p:sp>
        <p:nvSpPr>
          <p:cNvPr id="12" name="TextBox 11">
            <a:extLst>
              <a:ext uri="{FF2B5EF4-FFF2-40B4-BE49-F238E27FC236}">
                <a16:creationId xmlns:a16="http://schemas.microsoft.com/office/drawing/2014/main" id="{EE2C58A5-45ED-495C-978D-F364A558991D}"/>
              </a:ext>
            </a:extLst>
          </p:cNvPr>
          <p:cNvSpPr txBox="1"/>
          <p:nvPr/>
        </p:nvSpPr>
        <p:spPr>
          <a:xfrm>
            <a:off x="6898128" y="1033712"/>
            <a:ext cx="4675805" cy="369332"/>
          </a:xfrm>
          <a:prstGeom prst="rect">
            <a:avLst/>
          </a:prstGeom>
          <a:noFill/>
        </p:spPr>
        <p:txBody>
          <a:bodyPr wrap="square" rtlCol="0">
            <a:spAutoFit/>
          </a:bodyPr>
          <a:lstStyle/>
          <a:p>
            <a:r>
              <a:rPr lang="en-GB" b="1" dirty="0"/>
              <a:t>Feature Importance – By Runway (target)</a:t>
            </a:r>
            <a:endParaRPr lang="en-US" b="1" dirty="0"/>
          </a:p>
        </p:txBody>
      </p:sp>
      <p:pic>
        <p:nvPicPr>
          <p:cNvPr id="5" name="ex1_feature3">
            <a:hlinkClick r:id="" action="ppaction://media"/>
            <a:extLst>
              <a:ext uri="{FF2B5EF4-FFF2-40B4-BE49-F238E27FC236}">
                <a16:creationId xmlns:a16="http://schemas.microsoft.com/office/drawing/2014/main" id="{251508A9-C292-4B08-BC5B-6D43F3191F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3668" y="6158937"/>
            <a:ext cx="609600" cy="609600"/>
          </a:xfrm>
          <a:prstGeom prst="rect">
            <a:avLst/>
          </a:prstGeom>
        </p:spPr>
      </p:pic>
    </p:spTree>
    <p:extLst>
      <p:ext uri="{BB962C8B-B14F-4D97-AF65-F5344CB8AC3E}">
        <p14:creationId xmlns:p14="http://schemas.microsoft.com/office/powerpoint/2010/main" val="158980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516CDA-1F55-4ABE-987E-D0C578A46E03}"/>
              </a:ext>
            </a:extLst>
          </p:cNvPr>
          <p:cNvSpPr>
            <a:spLocks noGrp="1"/>
          </p:cNvSpPr>
          <p:nvPr>
            <p:ph idx="1"/>
          </p:nvPr>
        </p:nvSpPr>
        <p:spPr>
          <a:xfrm>
            <a:off x="609600" y="979315"/>
            <a:ext cx="6124473" cy="5449711"/>
          </a:xfrm>
        </p:spPr>
        <p:txBody>
          <a:bodyPr>
            <a:normAutofit fontScale="62500" lnSpcReduction="20000"/>
          </a:bodyPr>
          <a:lstStyle/>
          <a:p>
            <a:r>
              <a:rPr lang="en-GB" dirty="0"/>
              <a:t>Based on the promising initial results, a Light Gradient Boost (</a:t>
            </a:r>
            <a:r>
              <a:rPr lang="en-GB" dirty="0" err="1"/>
              <a:t>LGBoost</a:t>
            </a:r>
            <a:r>
              <a:rPr lang="en-GB" dirty="0"/>
              <a:t>) model was developed in python</a:t>
            </a:r>
          </a:p>
          <a:p>
            <a:pPr lvl="1"/>
            <a:r>
              <a:rPr lang="en-GB" dirty="0"/>
              <a:t>LGB has been recently winning a number of the data science competitions due to its ability to evaluate a leaf of the tree without creating an entire branch (better performance) </a:t>
            </a:r>
          </a:p>
          <a:p>
            <a:endParaRPr lang="en-GB" dirty="0"/>
          </a:p>
          <a:p>
            <a:r>
              <a:rPr lang="en-GB" dirty="0"/>
              <a:t>The steps were:</a:t>
            </a:r>
          </a:p>
          <a:p>
            <a:pPr lvl="1"/>
            <a:r>
              <a:rPr lang="en-GB" dirty="0"/>
              <a:t>Read in the CSV file that came from previous steps into a Pandas data frame</a:t>
            </a:r>
            <a:endParaRPr lang="en-US" dirty="0"/>
          </a:p>
          <a:p>
            <a:pPr lvl="1"/>
            <a:r>
              <a:rPr lang="en-GB" dirty="0"/>
              <a:t>Create two data frames. One for features, one for truth.</a:t>
            </a:r>
            <a:endParaRPr lang="en-US" dirty="0"/>
          </a:p>
          <a:p>
            <a:pPr lvl="1"/>
            <a:r>
              <a:rPr lang="en-GB" dirty="0"/>
              <a:t>Create and store interim steps in </a:t>
            </a:r>
            <a:r>
              <a:rPr lang="en-GB" dirty="0" err="1"/>
              <a:t>ModelFamily</a:t>
            </a:r>
            <a:r>
              <a:rPr lang="en-GB" dirty="0"/>
              <a:t> wrapper class. More on this later.</a:t>
            </a:r>
            <a:endParaRPr lang="en-US" dirty="0"/>
          </a:p>
          <a:p>
            <a:pPr lvl="1"/>
            <a:r>
              <a:rPr lang="en-GB" dirty="0"/>
              <a:t>Encode variables as required for the Light Gradient boost (LGB) model.</a:t>
            </a:r>
            <a:endParaRPr lang="en-US" dirty="0"/>
          </a:p>
          <a:p>
            <a:pPr lvl="1"/>
            <a:r>
              <a:rPr lang="en-GB" dirty="0"/>
              <a:t>Split the dataset into train and test.</a:t>
            </a:r>
            <a:endParaRPr lang="en-US" dirty="0"/>
          </a:p>
          <a:p>
            <a:pPr lvl="1"/>
            <a:r>
              <a:rPr lang="en-GB" dirty="0"/>
              <a:t>Specify initial hyperparameters and train the LGB model on the training dataset.</a:t>
            </a:r>
            <a:endParaRPr lang="en-US" dirty="0"/>
          </a:p>
          <a:p>
            <a:pPr lvl="1"/>
            <a:r>
              <a:rPr lang="en-GB" dirty="0"/>
              <a:t>Use the trained model to generate new predictions on the test data.</a:t>
            </a:r>
            <a:endParaRPr lang="en-US" dirty="0"/>
          </a:p>
          <a:p>
            <a:pPr lvl="1"/>
            <a:r>
              <a:rPr lang="en-GB" dirty="0"/>
              <a:t>Measure the performance of the test dataset.</a:t>
            </a:r>
            <a:endParaRPr lang="en-US" dirty="0"/>
          </a:p>
          <a:p>
            <a:pPr lvl="1"/>
            <a:r>
              <a:rPr lang="en-GB" dirty="0"/>
              <a:t>When satisfied with performance of the model, store/save it for later use.</a:t>
            </a:r>
          </a:p>
          <a:p>
            <a:pPr lvl="1"/>
            <a:endParaRPr lang="en-GB" dirty="0"/>
          </a:p>
          <a:p>
            <a:r>
              <a:rPr lang="en-GB" dirty="0"/>
              <a:t>N-fold validation is a commonly used technique to prevent “over fitting” and create a robust learner that will work well with data it has never seen</a:t>
            </a:r>
            <a:endParaRPr lang="en-US" dirty="0"/>
          </a:p>
          <a:p>
            <a:endParaRPr lang="en-US" dirty="0"/>
          </a:p>
        </p:txBody>
      </p:sp>
      <p:sp>
        <p:nvSpPr>
          <p:cNvPr id="3" name="Slide Number Placeholder 2">
            <a:extLst>
              <a:ext uri="{FF2B5EF4-FFF2-40B4-BE49-F238E27FC236}">
                <a16:creationId xmlns:a16="http://schemas.microsoft.com/office/drawing/2014/main" id="{38B7E95C-37A9-49DC-8073-8A27A9C201AD}"/>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13</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FE38779D-0AD6-4AA7-B1FC-49FAC60D086B}"/>
              </a:ext>
            </a:extLst>
          </p:cNvPr>
          <p:cNvSpPr>
            <a:spLocks noGrp="1"/>
          </p:cNvSpPr>
          <p:nvPr>
            <p:ph type="title"/>
          </p:nvPr>
        </p:nvSpPr>
        <p:spPr/>
        <p:txBody>
          <a:bodyPr/>
          <a:lstStyle/>
          <a:p>
            <a:r>
              <a:rPr lang="en-GB" dirty="0"/>
              <a:t>Develop Python Model and Validate</a:t>
            </a:r>
            <a:endParaRPr lang="en-US" dirty="0"/>
          </a:p>
        </p:txBody>
      </p:sp>
      <p:sp>
        <p:nvSpPr>
          <p:cNvPr id="5" name="Rectangle: Rounded Corners 4">
            <a:extLst>
              <a:ext uri="{FF2B5EF4-FFF2-40B4-BE49-F238E27FC236}">
                <a16:creationId xmlns:a16="http://schemas.microsoft.com/office/drawing/2014/main" id="{A1300AF0-ECC8-4592-8EAC-922873209C07}"/>
              </a:ext>
            </a:extLst>
          </p:cNvPr>
          <p:cNvSpPr/>
          <p:nvPr/>
        </p:nvSpPr>
        <p:spPr bwMode="auto">
          <a:xfrm>
            <a:off x="86208" y="6264046"/>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Model Validation</a:t>
            </a:r>
            <a:endParaRPr kumimoji="0" lang="en-US" sz="900" b="1" i="0" u="none" strike="noStrike" cap="none" normalizeH="0" baseline="0" dirty="0">
              <a:ln>
                <a:noFill/>
              </a:ln>
              <a:solidFill>
                <a:schemeClr val="bg1"/>
              </a:solidFill>
              <a:effectLst/>
              <a:latin typeface="Arial" charset="0"/>
            </a:endParaRPr>
          </a:p>
        </p:txBody>
      </p:sp>
      <p:pic>
        <p:nvPicPr>
          <p:cNvPr id="6" name="Picture 5">
            <a:extLst>
              <a:ext uri="{FF2B5EF4-FFF2-40B4-BE49-F238E27FC236}">
                <a16:creationId xmlns:a16="http://schemas.microsoft.com/office/drawing/2014/main" id="{30409BC1-6867-4D42-9413-17AA5068B2CB}"/>
              </a:ext>
            </a:extLst>
          </p:cNvPr>
          <p:cNvPicPr>
            <a:picLocks noChangeAspect="1"/>
          </p:cNvPicPr>
          <p:nvPr/>
        </p:nvPicPr>
        <p:blipFill>
          <a:blip r:embed="rId5"/>
          <a:stretch>
            <a:fillRect/>
          </a:stretch>
        </p:blipFill>
        <p:spPr>
          <a:xfrm>
            <a:off x="7020722" y="3082544"/>
            <a:ext cx="4055584" cy="1243255"/>
          </a:xfrm>
          <a:prstGeom prst="rect">
            <a:avLst/>
          </a:prstGeom>
        </p:spPr>
      </p:pic>
      <p:pic>
        <p:nvPicPr>
          <p:cNvPr id="7" name="Picture 6">
            <a:extLst>
              <a:ext uri="{FF2B5EF4-FFF2-40B4-BE49-F238E27FC236}">
                <a16:creationId xmlns:a16="http://schemas.microsoft.com/office/drawing/2014/main" id="{59217F2C-3811-476A-BAE0-94D7A2F7FD75}"/>
              </a:ext>
            </a:extLst>
          </p:cNvPr>
          <p:cNvPicPr>
            <a:picLocks noChangeAspect="1"/>
          </p:cNvPicPr>
          <p:nvPr/>
        </p:nvPicPr>
        <p:blipFill>
          <a:blip r:embed="rId6"/>
          <a:stretch>
            <a:fillRect/>
          </a:stretch>
        </p:blipFill>
        <p:spPr>
          <a:xfrm>
            <a:off x="7020721" y="1612846"/>
            <a:ext cx="3733800" cy="466725"/>
          </a:xfrm>
          <a:prstGeom prst="rect">
            <a:avLst/>
          </a:prstGeom>
        </p:spPr>
      </p:pic>
      <p:pic>
        <p:nvPicPr>
          <p:cNvPr id="8" name="Picture 7">
            <a:extLst>
              <a:ext uri="{FF2B5EF4-FFF2-40B4-BE49-F238E27FC236}">
                <a16:creationId xmlns:a16="http://schemas.microsoft.com/office/drawing/2014/main" id="{EB4F978E-0FF9-4967-B338-DF00FDA6F883}"/>
              </a:ext>
            </a:extLst>
          </p:cNvPr>
          <p:cNvPicPr>
            <a:picLocks noChangeAspect="1"/>
          </p:cNvPicPr>
          <p:nvPr/>
        </p:nvPicPr>
        <p:blipFill>
          <a:blip r:embed="rId7"/>
          <a:stretch>
            <a:fillRect/>
          </a:stretch>
        </p:blipFill>
        <p:spPr>
          <a:xfrm>
            <a:off x="7020721" y="2138145"/>
            <a:ext cx="5114925" cy="885825"/>
          </a:xfrm>
          <a:prstGeom prst="rect">
            <a:avLst/>
          </a:prstGeom>
        </p:spPr>
      </p:pic>
      <p:pic>
        <p:nvPicPr>
          <p:cNvPr id="9" name="Picture 8">
            <a:extLst>
              <a:ext uri="{FF2B5EF4-FFF2-40B4-BE49-F238E27FC236}">
                <a16:creationId xmlns:a16="http://schemas.microsoft.com/office/drawing/2014/main" id="{986F29B6-1247-4FD9-919E-75E850EA5B34}"/>
              </a:ext>
            </a:extLst>
          </p:cNvPr>
          <p:cNvPicPr>
            <a:picLocks noChangeAspect="1"/>
          </p:cNvPicPr>
          <p:nvPr/>
        </p:nvPicPr>
        <p:blipFill>
          <a:blip r:embed="rId8"/>
          <a:stretch>
            <a:fillRect/>
          </a:stretch>
        </p:blipFill>
        <p:spPr>
          <a:xfrm>
            <a:off x="7526715" y="4378578"/>
            <a:ext cx="3152775" cy="1315061"/>
          </a:xfrm>
          <a:prstGeom prst="rect">
            <a:avLst/>
          </a:prstGeom>
        </p:spPr>
      </p:pic>
      <p:pic>
        <p:nvPicPr>
          <p:cNvPr id="11" name="ex1_lgb">
            <a:hlinkClick r:id="" action="ppaction://media"/>
            <a:extLst>
              <a:ext uri="{FF2B5EF4-FFF2-40B4-BE49-F238E27FC236}">
                <a16:creationId xmlns:a16="http://schemas.microsoft.com/office/drawing/2014/main" id="{4AEA8EDB-7153-4A8F-B734-1E83CF4C49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98884" y="6214931"/>
            <a:ext cx="609600" cy="609600"/>
          </a:xfrm>
          <a:prstGeom prst="rect">
            <a:avLst/>
          </a:prstGeom>
        </p:spPr>
      </p:pic>
    </p:spTree>
    <p:extLst>
      <p:ext uri="{BB962C8B-B14F-4D97-AF65-F5344CB8AC3E}">
        <p14:creationId xmlns:p14="http://schemas.microsoft.com/office/powerpoint/2010/main" val="298234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3C1EEA-1BBF-4FA5-99A7-84B86D23DB46}"/>
              </a:ext>
            </a:extLst>
          </p:cNvPr>
          <p:cNvSpPr>
            <a:spLocks noGrp="1"/>
          </p:cNvSpPr>
          <p:nvPr>
            <p:ph idx="1"/>
          </p:nvPr>
        </p:nvSpPr>
        <p:spPr>
          <a:xfrm>
            <a:off x="609600" y="1041401"/>
            <a:ext cx="5660571" cy="4830763"/>
          </a:xfrm>
        </p:spPr>
        <p:txBody>
          <a:bodyPr>
            <a:normAutofit fontScale="85000" lnSpcReduction="20000"/>
          </a:bodyPr>
          <a:lstStyle/>
          <a:p>
            <a:r>
              <a:rPr lang="en-GB" dirty="0"/>
              <a:t>The final model was saved/serialized for later use</a:t>
            </a:r>
          </a:p>
          <a:p>
            <a:pPr lvl="1"/>
            <a:r>
              <a:rPr lang="en-GB" dirty="0"/>
              <a:t>In this case, we used ‘pickle’</a:t>
            </a:r>
          </a:p>
          <a:p>
            <a:pPr lvl="1"/>
            <a:r>
              <a:rPr lang="en-GB" dirty="0"/>
              <a:t>This created a 0.5mb file on disk</a:t>
            </a:r>
          </a:p>
          <a:p>
            <a:pPr lvl="1"/>
            <a:endParaRPr lang="en-GB" dirty="0"/>
          </a:p>
          <a:p>
            <a:r>
              <a:rPr lang="en-US" dirty="0"/>
              <a:t>There are a number of different frameworks to use our new model (</a:t>
            </a:r>
            <a:r>
              <a:rPr lang="en-US" b="1" i="1" dirty="0"/>
              <a:t>as a service</a:t>
            </a:r>
            <a:r>
              <a:rPr lang="en-US" dirty="0"/>
              <a:t>). </a:t>
            </a:r>
          </a:p>
          <a:p>
            <a:endParaRPr lang="en-US" dirty="0"/>
          </a:p>
          <a:p>
            <a:r>
              <a:rPr lang="en-US" dirty="0"/>
              <a:t>Deployment options need to consider many factors depending on how the service will be used</a:t>
            </a:r>
          </a:p>
          <a:p>
            <a:pPr lvl="1"/>
            <a:r>
              <a:rPr lang="en-US" dirty="0"/>
              <a:t>When using the model as a service, you do not need to load the model every request. It can be used efficiently to provide answers just like classical programming services.</a:t>
            </a:r>
          </a:p>
          <a:p>
            <a:pPr lvl="1"/>
            <a:r>
              <a:rPr lang="en-US" dirty="0"/>
              <a:t>In our case, we use python ‘flask’</a:t>
            </a:r>
          </a:p>
        </p:txBody>
      </p:sp>
      <p:sp>
        <p:nvSpPr>
          <p:cNvPr id="3" name="Slide Number Placeholder 2">
            <a:extLst>
              <a:ext uri="{FF2B5EF4-FFF2-40B4-BE49-F238E27FC236}">
                <a16:creationId xmlns:a16="http://schemas.microsoft.com/office/drawing/2014/main" id="{A7164FBB-96B2-4B26-ADC5-0263479CD9FE}"/>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14</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5CC051A0-4CF5-4A22-8291-6019F16B12CD}"/>
              </a:ext>
            </a:extLst>
          </p:cNvPr>
          <p:cNvSpPr>
            <a:spLocks noGrp="1"/>
          </p:cNvSpPr>
          <p:nvPr>
            <p:ph type="title"/>
          </p:nvPr>
        </p:nvSpPr>
        <p:spPr/>
        <p:txBody>
          <a:bodyPr/>
          <a:lstStyle/>
          <a:p>
            <a:r>
              <a:rPr lang="en-GB" dirty="0"/>
              <a:t>Saving the Model for Later Use in Web Service</a:t>
            </a:r>
            <a:endParaRPr lang="en-US" dirty="0"/>
          </a:p>
        </p:txBody>
      </p:sp>
      <p:sp>
        <p:nvSpPr>
          <p:cNvPr id="5" name="Rectangle: Rounded Corners 4">
            <a:extLst>
              <a:ext uri="{FF2B5EF4-FFF2-40B4-BE49-F238E27FC236}">
                <a16:creationId xmlns:a16="http://schemas.microsoft.com/office/drawing/2014/main" id="{E4B06B38-C780-4601-966B-C615C0D9D16C}"/>
              </a:ext>
            </a:extLst>
          </p:cNvPr>
          <p:cNvSpPr/>
          <p:nvPr/>
        </p:nvSpPr>
        <p:spPr bwMode="auto">
          <a:xfrm>
            <a:off x="121833" y="624029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Deployment to Real-time System</a:t>
            </a:r>
            <a:endParaRPr kumimoji="0" lang="en-US" sz="900" b="1" i="0" u="none" strike="noStrike" cap="none" normalizeH="0" baseline="0" dirty="0">
              <a:ln>
                <a:noFill/>
              </a:ln>
              <a:solidFill>
                <a:schemeClr val="bg1"/>
              </a:solidFill>
              <a:effectLst/>
              <a:latin typeface="Arial" charset="0"/>
            </a:endParaRPr>
          </a:p>
        </p:txBody>
      </p:sp>
      <p:sp>
        <p:nvSpPr>
          <p:cNvPr id="6" name="Rectangle: Rounded Corners 5">
            <a:extLst>
              <a:ext uri="{FF2B5EF4-FFF2-40B4-BE49-F238E27FC236}">
                <a16:creationId xmlns:a16="http://schemas.microsoft.com/office/drawing/2014/main" id="{D3289258-856B-4F73-AF8D-822DC5B3EF53}"/>
              </a:ext>
            </a:extLst>
          </p:cNvPr>
          <p:cNvSpPr/>
          <p:nvPr/>
        </p:nvSpPr>
        <p:spPr bwMode="auto">
          <a:xfrm>
            <a:off x="1262354" y="6240298"/>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Evaluation of Model Performance</a:t>
            </a:r>
            <a:endParaRPr kumimoji="0" lang="en-US" sz="900" b="1" i="0" u="none" strike="noStrike" cap="none" normalizeH="0" baseline="0" dirty="0">
              <a:ln>
                <a:noFill/>
              </a:ln>
              <a:solidFill>
                <a:schemeClr val="bg1"/>
              </a:solidFill>
              <a:effectLst/>
              <a:latin typeface="Arial" charset="0"/>
            </a:endParaRPr>
          </a:p>
        </p:txBody>
      </p:sp>
      <p:pic>
        <p:nvPicPr>
          <p:cNvPr id="7" name="Picture 6">
            <a:extLst>
              <a:ext uri="{FF2B5EF4-FFF2-40B4-BE49-F238E27FC236}">
                <a16:creationId xmlns:a16="http://schemas.microsoft.com/office/drawing/2014/main" id="{09C23B22-066E-4CA8-B6F2-F1F83C56D9A0}"/>
              </a:ext>
            </a:extLst>
          </p:cNvPr>
          <p:cNvPicPr>
            <a:picLocks noChangeAspect="1"/>
          </p:cNvPicPr>
          <p:nvPr/>
        </p:nvPicPr>
        <p:blipFill>
          <a:blip r:embed="rId5"/>
          <a:stretch>
            <a:fillRect/>
          </a:stretch>
        </p:blipFill>
        <p:spPr>
          <a:xfrm>
            <a:off x="6363449" y="2583634"/>
            <a:ext cx="5493613" cy="1151723"/>
          </a:xfrm>
          <a:prstGeom prst="rect">
            <a:avLst/>
          </a:prstGeom>
        </p:spPr>
      </p:pic>
      <p:pic>
        <p:nvPicPr>
          <p:cNvPr id="8" name="Picture 7">
            <a:extLst>
              <a:ext uri="{FF2B5EF4-FFF2-40B4-BE49-F238E27FC236}">
                <a16:creationId xmlns:a16="http://schemas.microsoft.com/office/drawing/2014/main" id="{C626C757-2953-4708-8814-49748CB7C77C}"/>
              </a:ext>
            </a:extLst>
          </p:cNvPr>
          <p:cNvPicPr>
            <a:picLocks noChangeAspect="1"/>
          </p:cNvPicPr>
          <p:nvPr/>
        </p:nvPicPr>
        <p:blipFill>
          <a:blip r:embed="rId6"/>
          <a:stretch>
            <a:fillRect/>
          </a:stretch>
        </p:blipFill>
        <p:spPr>
          <a:xfrm>
            <a:off x="7350826" y="997394"/>
            <a:ext cx="2283219" cy="1309097"/>
          </a:xfrm>
          <a:prstGeom prst="rect">
            <a:avLst/>
          </a:prstGeom>
        </p:spPr>
      </p:pic>
      <p:pic>
        <p:nvPicPr>
          <p:cNvPr id="22530" name="Picture 2" descr="Image result for python flask">
            <a:extLst>
              <a:ext uri="{FF2B5EF4-FFF2-40B4-BE49-F238E27FC236}">
                <a16:creationId xmlns:a16="http://schemas.microsoft.com/office/drawing/2014/main" id="{C8119329-3C09-4AE1-9807-5BD764481E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0044" y="4381832"/>
            <a:ext cx="3400425" cy="1343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078B7C-367B-41D3-9960-3D4387C555D3}"/>
              </a:ext>
            </a:extLst>
          </p:cNvPr>
          <p:cNvSpPr txBox="1"/>
          <p:nvPr/>
        </p:nvSpPr>
        <p:spPr>
          <a:xfrm>
            <a:off x="6363449" y="4012500"/>
            <a:ext cx="5597861" cy="369332"/>
          </a:xfrm>
          <a:prstGeom prst="rect">
            <a:avLst/>
          </a:prstGeom>
          <a:noFill/>
        </p:spPr>
        <p:txBody>
          <a:bodyPr wrap="square" rtlCol="0">
            <a:spAutoFit/>
          </a:bodyPr>
          <a:lstStyle/>
          <a:p>
            <a:r>
              <a:rPr lang="en-GB" dirty="0"/>
              <a:t>Open source python micro-framework to test services</a:t>
            </a:r>
            <a:endParaRPr lang="en-US" dirty="0"/>
          </a:p>
        </p:txBody>
      </p:sp>
      <p:pic>
        <p:nvPicPr>
          <p:cNvPr id="10" name="saving_deploying">
            <a:hlinkClick r:id="" action="ppaction://media"/>
            <a:extLst>
              <a:ext uri="{FF2B5EF4-FFF2-40B4-BE49-F238E27FC236}">
                <a16:creationId xmlns:a16="http://schemas.microsoft.com/office/drawing/2014/main" id="{2A9453F7-B924-41FB-8A2C-24A7DD46FC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02621" y="6203871"/>
            <a:ext cx="609600" cy="609600"/>
          </a:xfrm>
          <a:prstGeom prst="rect">
            <a:avLst/>
          </a:prstGeom>
        </p:spPr>
      </p:pic>
    </p:spTree>
    <p:extLst>
      <p:ext uri="{BB962C8B-B14F-4D97-AF65-F5344CB8AC3E}">
        <p14:creationId xmlns:p14="http://schemas.microsoft.com/office/powerpoint/2010/main" val="183198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3C1EEA-1BBF-4FA5-99A7-84B86D23DB46}"/>
              </a:ext>
            </a:extLst>
          </p:cNvPr>
          <p:cNvSpPr>
            <a:spLocks noGrp="1"/>
          </p:cNvSpPr>
          <p:nvPr>
            <p:ph idx="1"/>
          </p:nvPr>
        </p:nvSpPr>
        <p:spPr>
          <a:xfrm>
            <a:off x="4185544" y="4289122"/>
            <a:ext cx="7837124" cy="2059212"/>
          </a:xfrm>
        </p:spPr>
        <p:txBody>
          <a:bodyPr>
            <a:normAutofit fontScale="70000" lnSpcReduction="20000"/>
          </a:bodyPr>
          <a:lstStyle/>
          <a:p>
            <a:r>
              <a:rPr lang="en-US" dirty="0"/>
              <a:t>A simple web page was developed that allowed the user to enter the key inputs required by the model</a:t>
            </a:r>
          </a:p>
          <a:p>
            <a:pPr lvl="1"/>
            <a:r>
              <a:rPr lang="en-US" dirty="0"/>
              <a:t>This was just for test, likely different use in operations</a:t>
            </a:r>
          </a:p>
          <a:p>
            <a:endParaRPr lang="en-US" dirty="0"/>
          </a:p>
          <a:p>
            <a:r>
              <a:rPr lang="en-US" dirty="0"/>
              <a:t>For operational deployment of python consider Heroku or other open source environments</a:t>
            </a:r>
          </a:p>
          <a:p>
            <a:pPr lvl="1"/>
            <a:r>
              <a:rPr lang="en-US" dirty="0"/>
              <a:t>For the time being, NASA team is likely to stick with python stack instead of predictive markup modeling language (PMML) given complexities/overhead</a:t>
            </a:r>
          </a:p>
        </p:txBody>
      </p:sp>
      <p:sp>
        <p:nvSpPr>
          <p:cNvPr id="3" name="Slide Number Placeholder 2">
            <a:extLst>
              <a:ext uri="{FF2B5EF4-FFF2-40B4-BE49-F238E27FC236}">
                <a16:creationId xmlns:a16="http://schemas.microsoft.com/office/drawing/2014/main" id="{A7164FBB-96B2-4B26-ADC5-0263479CD9FE}"/>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15</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5CC051A0-4CF5-4A22-8291-6019F16B12CD}"/>
              </a:ext>
            </a:extLst>
          </p:cNvPr>
          <p:cNvSpPr>
            <a:spLocks noGrp="1"/>
          </p:cNvSpPr>
          <p:nvPr>
            <p:ph type="title"/>
          </p:nvPr>
        </p:nvSpPr>
        <p:spPr/>
        <p:txBody>
          <a:bodyPr/>
          <a:lstStyle/>
          <a:p>
            <a:r>
              <a:rPr lang="en-GB" dirty="0"/>
              <a:t>Testing Machine Learning as a Service (</a:t>
            </a:r>
            <a:r>
              <a:rPr lang="en-GB" dirty="0" err="1"/>
              <a:t>MLaaS</a:t>
            </a:r>
            <a:r>
              <a:rPr lang="en-GB" dirty="0"/>
              <a:t>)</a:t>
            </a:r>
            <a:endParaRPr lang="en-US" dirty="0"/>
          </a:p>
        </p:txBody>
      </p:sp>
      <p:sp>
        <p:nvSpPr>
          <p:cNvPr id="5" name="Rectangle: Rounded Corners 4">
            <a:extLst>
              <a:ext uri="{FF2B5EF4-FFF2-40B4-BE49-F238E27FC236}">
                <a16:creationId xmlns:a16="http://schemas.microsoft.com/office/drawing/2014/main" id="{E4B06B38-C780-4601-966B-C615C0D9D16C}"/>
              </a:ext>
            </a:extLst>
          </p:cNvPr>
          <p:cNvSpPr/>
          <p:nvPr/>
        </p:nvSpPr>
        <p:spPr bwMode="auto">
          <a:xfrm>
            <a:off x="121833" y="624029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Deployment to Real-time System</a:t>
            </a:r>
            <a:endParaRPr kumimoji="0" lang="en-US" sz="900" b="1" i="0" u="none" strike="noStrike" cap="none" normalizeH="0" baseline="0" dirty="0">
              <a:ln>
                <a:noFill/>
              </a:ln>
              <a:solidFill>
                <a:schemeClr val="bg1"/>
              </a:solidFill>
              <a:effectLst/>
              <a:latin typeface="Arial" charset="0"/>
            </a:endParaRPr>
          </a:p>
        </p:txBody>
      </p:sp>
      <p:sp>
        <p:nvSpPr>
          <p:cNvPr id="6" name="Rectangle: Rounded Corners 5">
            <a:extLst>
              <a:ext uri="{FF2B5EF4-FFF2-40B4-BE49-F238E27FC236}">
                <a16:creationId xmlns:a16="http://schemas.microsoft.com/office/drawing/2014/main" id="{D3289258-856B-4F73-AF8D-822DC5B3EF53}"/>
              </a:ext>
            </a:extLst>
          </p:cNvPr>
          <p:cNvSpPr/>
          <p:nvPr/>
        </p:nvSpPr>
        <p:spPr bwMode="auto">
          <a:xfrm>
            <a:off x="1262354" y="6240298"/>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Evaluation of Model Performance</a:t>
            </a:r>
            <a:endParaRPr kumimoji="0" lang="en-US" sz="900" b="1" i="0" u="none" strike="noStrike" cap="none" normalizeH="0" baseline="0" dirty="0">
              <a:ln>
                <a:noFill/>
              </a:ln>
              <a:solidFill>
                <a:schemeClr val="bg1"/>
              </a:solidFill>
              <a:effectLst/>
              <a:latin typeface="Arial" charset="0"/>
            </a:endParaRPr>
          </a:p>
        </p:txBody>
      </p:sp>
      <p:pic>
        <p:nvPicPr>
          <p:cNvPr id="11" name="Picture 10">
            <a:extLst>
              <a:ext uri="{FF2B5EF4-FFF2-40B4-BE49-F238E27FC236}">
                <a16:creationId xmlns:a16="http://schemas.microsoft.com/office/drawing/2014/main" id="{1902ABD0-041D-427E-BFE8-7265AEA80CC5}"/>
              </a:ext>
            </a:extLst>
          </p:cNvPr>
          <p:cNvPicPr/>
          <p:nvPr/>
        </p:nvPicPr>
        <p:blipFill>
          <a:blip r:embed="rId5"/>
          <a:stretch>
            <a:fillRect/>
          </a:stretch>
        </p:blipFill>
        <p:spPr>
          <a:xfrm>
            <a:off x="5037117" y="1031860"/>
            <a:ext cx="5943600" cy="3074035"/>
          </a:xfrm>
          <a:prstGeom prst="rect">
            <a:avLst/>
          </a:prstGeom>
          <a:ln>
            <a:solidFill>
              <a:schemeClr val="tx1"/>
            </a:solidFill>
          </a:ln>
        </p:spPr>
      </p:pic>
      <p:pic>
        <p:nvPicPr>
          <p:cNvPr id="12" name="Picture 11">
            <a:extLst>
              <a:ext uri="{FF2B5EF4-FFF2-40B4-BE49-F238E27FC236}">
                <a16:creationId xmlns:a16="http://schemas.microsoft.com/office/drawing/2014/main" id="{63B467A3-4371-4D18-B739-2967E7EA0C3C}"/>
              </a:ext>
            </a:extLst>
          </p:cNvPr>
          <p:cNvPicPr/>
          <p:nvPr/>
        </p:nvPicPr>
        <p:blipFill>
          <a:blip r:embed="rId6">
            <a:extLst>
              <a:ext uri="{28A0092B-C50C-407E-A947-70E740481C1C}">
                <a14:useLocalDpi xmlns:a14="http://schemas.microsoft.com/office/drawing/2010/main" val="0"/>
              </a:ext>
            </a:extLst>
          </a:blip>
          <a:stretch>
            <a:fillRect/>
          </a:stretch>
        </p:blipFill>
        <p:spPr>
          <a:xfrm>
            <a:off x="853785" y="1093385"/>
            <a:ext cx="3209925" cy="2483963"/>
          </a:xfrm>
          <a:prstGeom prst="rect">
            <a:avLst/>
          </a:prstGeom>
        </p:spPr>
      </p:pic>
      <p:pic>
        <p:nvPicPr>
          <p:cNvPr id="13" name="Picture 12">
            <a:extLst>
              <a:ext uri="{FF2B5EF4-FFF2-40B4-BE49-F238E27FC236}">
                <a16:creationId xmlns:a16="http://schemas.microsoft.com/office/drawing/2014/main" id="{606D2A9D-93FC-47F9-AA98-8DA9507DC11E}"/>
              </a:ext>
            </a:extLst>
          </p:cNvPr>
          <p:cNvPicPr/>
          <p:nvPr/>
        </p:nvPicPr>
        <p:blipFill>
          <a:blip r:embed="rId7">
            <a:extLst>
              <a:ext uri="{28A0092B-C50C-407E-A947-70E740481C1C}">
                <a14:useLocalDpi xmlns:a14="http://schemas.microsoft.com/office/drawing/2010/main" val="0"/>
              </a:ext>
            </a:extLst>
          </a:blip>
          <a:stretch>
            <a:fillRect/>
          </a:stretch>
        </p:blipFill>
        <p:spPr>
          <a:xfrm>
            <a:off x="853785" y="3690995"/>
            <a:ext cx="3005695" cy="2435655"/>
          </a:xfrm>
          <a:prstGeom prst="rect">
            <a:avLst/>
          </a:prstGeom>
          <a:ln>
            <a:solidFill>
              <a:schemeClr val="tx1"/>
            </a:solidFill>
          </a:ln>
        </p:spPr>
      </p:pic>
      <p:sp>
        <p:nvSpPr>
          <p:cNvPr id="10" name="Arrow: Right 9">
            <a:extLst>
              <a:ext uri="{FF2B5EF4-FFF2-40B4-BE49-F238E27FC236}">
                <a16:creationId xmlns:a16="http://schemas.microsoft.com/office/drawing/2014/main" id="{9FFA8686-B53E-4910-8D81-A1BA6AED08E7}"/>
              </a:ext>
            </a:extLst>
          </p:cNvPr>
          <p:cNvSpPr/>
          <p:nvPr/>
        </p:nvSpPr>
        <p:spPr bwMode="auto">
          <a:xfrm>
            <a:off x="545026" y="2879425"/>
            <a:ext cx="308759" cy="263741"/>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pic>
        <p:nvPicPr>
          <p:cNvPr id="7" name="testing_mlaas">
            <a:hlinkClick r:id="" action="ppaction://media"/>
            <a:extLst>
              <a:ext uri="{FF2B5EF4-FFF2-40B4-BE49-F238E27FC236}">
                <a16:creationId xmlns:a16="http://schemas.microsoft.com/office/drawing/2014/main" id="{B9A77135-70DF-40A7-AE90-7C238CB208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1090" y="6201865"/>
            <a:ext cx="609600" cy="609600"/>
          </a:xfrm>
          <a:prstGeom prst="rect">
            <a:avLst/>
          </a:prstGeom>
        </p:spPr>
      </p:pic>
    </p:spTree>
    <p:extLst>
      <p:ext uri="{BB962C8B-B14F-4D97-AF65-F5344CB8AC3E}">
        <p14:creationId xmlns:p14="http://schemas.microsoft.com/office/powerpoint/2010/main" val="418674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1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BFC93-A153-4D3F-994F-94B6A146CA10}"/>
              </a:ext>
            </a:extLst>
          </p:cNvPr>
          <p:cNvSpPr>
            <a:spLocks noGrp="1"/>
          </p:cNvSpPr>
          <p:nvPr>
            <p:ph idx="1"/>
          </p:nvPr>
        </p:nvSpPr>
        <p:spPr>
          <a:xfrm>
            <a:off x="344383" y="4368686"/>
            <a:ext cx="11178639" cy="2125662"/>
          </a:xfrm>
        </p:spPr>
        <p:txBody>
          <a:bodyPr>
            <a:normAutofit/>
          </a:bodyPr>
          <a:lstStyle/>
          <a:p>
            <a:r>
              <a:rPr lang="en-GB" sz="2000" dirty="0"/>
              <a:t>Assess how well the aviation community can estimate the size of TBFM APREQ delay</a:t>
            </a:r>
          </a:p>
          <a:p>
            <a:r>
              <a:rPr lang="en-GB" sz="2000" dirty="0"/>
              <a:t>Report the accuracy of the predictions provided</a:t>
            </a:r>
          </a:p>
          <a:p>
            <a:r>
              <a:rPr lang="en-GB" sz="2000" dirty="0"/>
              <a:t>Identify path to provide this information in near real-time (via service) </a:t>
            </a:r>
          </a:p>
          <a:p>
            <a:r>
              <a:rPr lang="en-GB" sz="2000" dirty="0"/>
              <a:t>Perform root cause analysis and/or recommended next steps to mitigate the problem</a:t>
            </a:r>
            <a:endParaRPr lang="en-US" sz="2000" dirty="0"/>
          </a:p>
          <a:p>
            <a:endParaRPr lang="en-US" dirty="0"/>
          </a:p>
        </p:txBody>
      </p:sp>
      <p:sp>
        <p:nvSpPr>
          <p:cNvPr id="3" name="Slide Number Placeholder 2">
            <a:extLst>
              <a:ext uri="{FF2B5EF4-FFF2-40B4-BE49-F238E27FC236}">
                <a16:creationId xmlns:a16="http://schemas.microsoft.com/office/drawing/2014/main" id="{4D5BDCDF-E5B7-4450-BD18-D30684851D5B}"/>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16</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A918B197-403F-4303-8756-9365AC4E3049}"/>
              </a:ext>
            </a:extLst>
          </p:cNvPr>
          <p:cNvSpPr>
            <a:spLocks noGrp="1"/>
          </p:cNvSpPr>
          <p:nvPr>
            <p:ph type="title"/>
          </p:nvPr>
        </p:nvSpPr>
        <p:spPr/>
        <p:txBody>
          <a:bodyPr/>
          <a:lstStyle/>
          <a:p>
            <a:r>
              <a:rPr lang="en-GB" dirty="0"/>
              <a:t>Example 2 - Motivation and Operational Goal</a:t>
            </a:r>
            <a:endParaRPr lang="en-US" dirty="0"/>
          </a:p>
        </p:txBody>
      </p:sp>
      <p:sp>
        <p:nvSpPr>
          <p:cNvPr id="5" name="Rectangle: Rounded Corners 4">
            <a:extLst>
              <a:ext uri="{FF2B5EF4-FFF2-40B4-BE49-F238E27FC236}">
                <a16:creationId xmlns:a16="http://schemas.microsoft.com/office/drawing/2014/main" id="{57CF4B73-0B22-4C3C-BC3A-DDE18E6B6BA8}"/>
              </a:ext>
            </a:extLst>
          </p:cNvPr>
          <p:cNvSpPr/>
          <p:nvPr/>
        </p:nvSpPr>
        <p:spPr bwMode="auto">
          <a:xfrm>
            <a:off x="65069" y="622841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Identify Operational Goal</a:t>
            </a:r>
            <a:endParaRPr kumimoji="0" lang="en-US" sz="900" b="1" i="0" u="none" strike="noStrike" cap="none" normalizeH="0" baseline="0" dirty="0">
              <a:ln>
                <a:noFill/>
              </a:ln>
              <a:solidFill>
                <a:schemeClr val="bg1"/>
              </a:solidFill>
              <a:effectLst/>
              <a:latin typeface="Arial" charset="0"/>
            </a:endParaRPr>
          </a:p>
        </p:txBody>
      </p:sp>
      <p:sp>
        <p:nvSpPr>
          <p:cNvPr id="6" name="Content Placeholder 1">
            <a:extLst>
              <a:ext uri="{FF2B5EF4-FFF2-40B4-BE49-F238E27FC236}">
                <a16:creationId xmlns:a16="http://schemas.microsoft.com/office/drawing/2014/main" id="{9637E485-8F98-4378-AE54-6A7442403068}"/>
              </a:ext>
            </a:extLst>
          </p:cNvPr>
          <p:cNvSpPr txBox="1">
            <a:spLocks/>
          </p:cNvSpPr>
          <p:nvPr/>
        </p:nvSpPr>
        <p:spPr>
          <a:xfrm>
            <a:off x="344383" y="1303318"/>
            <a:ext cx="11178639" cy="2627410"/>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GB" sz="2200" dirty="0"/>
              <a:t>At prior SWIFT meetings and other collaborative forums, operators have expressed the desire to find solutions for </a:t>
            </a:r>
            <a:r>
              <a:rPr lang="en-GB" sz="2200" b="1" i="1" dirty="0"/>
              <a:t>high and unpredictable delay </a:t>
            </a:r>
            <a:r>
              <a:rPr lang="en-GB" sz="2200" dirty="0"/>
              <a:t>from TBFM (APREQs)</a:t>
            </a:r>
          </a:p>
          <a:p>
            <a:endParaRPr lang="en-GB" sz="2200" kern="0" dirty="0"/>
          </a:p>
          <a:p>
            <a:r>
              <a:rPr lang="en-GB" sz="2200" kern="0" dirty="0"/>
              <a:t>Knowledge of flights that have high delay can lead to:</a:t>
            </a:r>
          </a:p>
          <a:p>
            <a:pPr lvl="1"/>
            <a:r>
              <a:rPr lang="en-GB" sz="2000" kern="0" dirty="0"/>
              <a:t>Better understanding of the factors that influence this behaviour</a:t>
            </a:r>
          </a:p>
          <a:p>
            <a:pPr lvl="1"/>
            <a:r>
              <a:rPr lang="en-GB" sz="2000" kern="0" dirty="0"/>
              <a:t>Early information on flights that are likely to have high TBFM delay</a:t>
            </a:r>
          </a:p>
          <a:p>
            <a:pPr lvl="1"/>
            <a:r>
              <a:rPr lang="en-GB" sz="2000" kern="0" dirty="0"/>
              <a:t>Identification of procedural changes that could help flying public</a:t>
            </a:r>
          </a:p>
          <a:p>
            <a:pPr lvl="1"/>
            <a:endParaRPr lang="en-GB" kern="0" dirty="0"/>
          </a:p>
          <a:p>
            <a:endParaRPr lang="en-US" kern="0" dirty="0"/>
          </a:p>
          <a:p>
            <a:endParaRPr lang="en-US" kern="0" dirty="0"/>
          </a:p>
        </p:txBody>
      </p:sp>
      <p:sp>
        <p:nvSpPr>
          <p:cNvPr id="7" name="TextBox 6">
            <a:extLst>
              <a:ext uri="{FF2B5EF4-FFF2-40B4-BE49-F238E27FC236}">
                <a16:creationId xmlns:a16="http://schemas.microsoft.com/office/drawing/2014/main" id="{00100D51-424D-4533-B202-6756AFEC0B1D}"/>
              </a:ext>
            </a:extLst>
          </p:cNvPr>
          <p:cNvSpPr txBox="1"/>
          <p:nvPr/>
        </p:nvSpPr>
        <p:spPr>
          <a:xfrm>
            <a:off x="65069" y="948888"/>
            <a:ext cx="1852550" cy="400110"/>
          </a:xfrm>
          <a:prstGeom prst="rect">
            <a:avLst/>
          </a:prstGeom>
          <a:noFill/>
        </p:spPr>
        <p:txBody>
          <a:bodyPr wrap="square" rtlCol="0">
            <a:spAutoFit/>
          </a:bodyPr>
          <a:lstStyle/>
          <a:p>
            <a:r>
              <a:rPr lang="en-GB" sz="2000" b="1" dirty="0">
                <a:solidFill>
                  <a:srgbClr val="FF0000"/>
                </a:solidFill>
              </a:rPr>
              <a:t>Motivation</a:t>
            </a:r>
            <a:endParaRPr lang="en-US" sz="2000" b="1" dirty="0">
              <a:solidFill>
                <a:srgbClr val="FF0000"/>
              </a:solidFill>
            </a:endParaRPr>
          </a:p>
        </p:txBody>
      </p:sp>
      <p:sp>
        <p:nvSpPr>
          <p:cNvPr id="8" name="TextBox 7">
            <a:extLst>
              <a:ext uri="{FF2B5EF4-FFF2-40B4-BE49-F238E27FC236}">
                <a16:creationId xmlns:a16="http://schemas.microsoft.com/office/drawing/2014/main" id="{575AB7DC-FCA4-4F3E-9D04-BF7A375D49A0}"/>
              </a:ext>
            </a:extLst>
          </p:cNvPr>
          <p:cNvSpPr txBox="1"/>
          <p:nvPr/>
        </p:nvSpPr>
        <p:spPr>
          <a:xfrm>
            <a:off x="65069" y="4033215"/>
            <a:ext cx="1852550" cy="400110"/>
          </a:xfrm>
          <a:prstGeom prst="rect">
            <a:avLst/>
          </a:prstGeom>
          <a:noFill/>
        </p:spPr>
        <p:txBody>
          <a:bodyPr wrap="square" rtlCol="0">
            <a:spAutoFit/>
          </a:bodyPr>
          <a:lstStyle/>
          <a:p>
            <a:r>
              <a:rPr lang="en-GB" sz="2000" b="1" dirty="0">
                <a:solidFill>
                  <a:srgbClr val="FF0000"/>
                </a:solidFill>
              </a:rPr>
              <a:t>Goals</a:t>
            </a:r>
            <a:endParaRPr lang="en-US" sz="2000" b="1" dirty="0">
              <a:solidFill>
                <a:srgbClr val="FF0000"/>
              </a:solidFill>
            </a:endParaRPr>
          </a:p>
        </p:txBody>
      </p:sp>
    </p:spTree>
    <p:extLst>
      <p:ext uri="{BB962C8B-B14F-4D97-AF65-F5344CB8AC3E}">
        <p14:creationId xmlns:p14="http://schemas.microsoft.com/office/powerpoint/2010/main" val="2037936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B46D53-E2D4-416E-A45C-5F2ABD0149C8}"/>
              </a:ext>
            </a:extLst>
          </p:cNvPr>
          <p:cNvSpPr>
            <a:spLocks noGrp="1"/>
          </p:cNvSpPr>
          <p:nvPr>
            <p:ph idx="1"/>
          </p:nvPr>
        </p:nvSpPr>
        <p:spPr/>
        <p:txBody>
          <a:bodyPr>
            <a:normAutofit fontScale="92500" lnSpcReduction="20000"/>
          </a:bodyPr>
          <a:lstStyle/>
          <a:p>
            <a:r>
              <a:rPr lang="en-GB" dirty="0"/>
              <a:t>TBFM SWIM data shown in the prior learner was used as a starting point</a:t>
            </a:r>
          </a:p>
          <a:p>
            <a:pPr lvl="1"/>
            <a:r>
              <a:rPr lang="en-GB" dirty="0"/>
              <a:t>Given the potential to predict TBFM assigned delay in near real-time, it was important to limit the dataset to those elements that are available prior to APREQ scheduling</a:t>
            </a:r>
          </a:p>
          <a:p>
            <a:pPr lvl="1"/>
            <a:r>
              <a:rPr lang="en-GB" dirty="0"/>
              <a:t>Step 3 output from the python script was used to obtain all APREQs for a day and the unique TBFM identifiers.</a:t>
            </a:r>
          </a:p>
          <a:p>
            <a:pPr lvl="1"/>
            <a:r>
              <a:rPr lang="en-GB" dirty="0"/>
              <a:t>This data was re-run through step1 output to only fill in data available up until scheduling</a:t>
            </a:r>
          </a:p>
          <a:p>
            <a:endParaRPr lang="en-GB" dirty="0"/>
          </a:p>
          <a:p>
            <a:r>
              <a:rPr lang="en-GB" dirty="0"/>
              <a:t>TBFM delay data </a:t>
            </a:r>
          </a:p>
          <a:p>
            <a:pPr lvl="1"/>
            <a:r>
              <a:rPr lang="en-GB" dirty="0"/>
              <a:t>NASA pulls down the TBFM system binary data from WJHTC every night</a:t>
            </a:r>
          </a:p>
          <a:p>
            <a:pPr lvl="1"/>
            <a:r>
              <a:rPr lang="en-GB" dirty="0"/>
              <a:t>This data is in a TBFM proprietary form. It is translated to text.</a:t>
            </a:r>
          </a:p>
          <a:p>
            <a:pPr lvl="1"/>
            <a:r>
              <a:rPr lang="en-GB" dirty="0"/>
              <a:t>The translated text is then processed for information. </a:t>
            </a:r>
          </a:p>
          <a:p>
            <a:pPr lvl="1"/>
            <a:r>
              <a:rPr lang="en-GB" dirty="0"/>
              <a:t>The “ready time” from TBFM is a key data element to determining how much TBFM assigned delay a flight has</a:t>
            </a:r>
          </a:p>
          <a:p>
            <a:pPr lvl="1"/>
            <a:endParaRPr lang="en-GB" dirty="0"/>
          </a:p>
          <a:p>
            <a:r>
              <a:rPr lang="en-GB" dirty="0"/>
              <a:t>TBFM Assigned Delay = </a:t>
            </a:r>
            <a:r>
              <a:rPr lang="en-GB" sz="1900" i="1" dirty="0"/>
              <a:t>Scheduled Time of Departure from TBFM – Ready Time (in minutes)</a:t>
            </a:r>
          </a:p>
        </p:txBody>
      </p:sp>
      <p:sp>
        <p:nvSpPr>
          <p:cNvPr id="3" name="Slide Number Placeholder 2">
            <a:extLst>
              <a:ext uri="{FF2B5EF4-FFF2-40B4-BE49-F238E27FC236}">
                <a16:creationId xmlns:a16="http://schemas.microsoft.com/office/drawing/2014/main" id="{73CF1700-56D4-49EE-8F2F-9BBC0042848B}"/>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17</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F1AB4EA1-A53D-4653-8B4A-EA11F69B2593}"/>
              </a:ext>
            </a:extLst>
          </p:cNvPr>
          <p:cNvSpPr>
            <a:spLocks noGrp="1"/>
          </p:cNvSpPr>
          <p:nvPr>
            <p:ph type="title"/>
          </p:nvPr>
        </p:nvSpPr>
        <p:spPr/>
        <p:txBody>
          <a:bodyPr/>
          <a:lstStyle/>
          <a:p>
            <a:r>
              <a:rPr lang="en-GB" dirty="0"/>
              <a:t>Focus on TBFM SWIM Data </a:t>
            </a:r>
            <a:r>
              <a:rPr lang="en-GB" i="1" dirty="0">
                <a:solidFill>
                  <a:srgbClr val="00B050"/>
                </a:solidFill>
              </a:rPr>
              <a:t>plus ‘Ready Time’</a:t>
            </a:r>
            <a:endParaRPr lang="en-US" i="1" dirty="0">
              <a:solidFill>
                <a:srgbClr val="00B050"/>
              </a:solidFill>
            </a:endParaRPr>
          </a:p>
        </p:txBody>
      </p:sp>
      <p:sp>
        <p:nvSpPr>
          <p:cNvPr id="5" name="Rectangle: Rounded Corners 4">
            <a:extLst>
              <a:ext uri="{FF2B5EF4-FFF2-40B4-BE49-F238E27FC236}">
                <a16:creationId xmlns:a16="http://schemas.microsoft.com/office/drawing/2014/main" id="{FB944CF7-1572-4807-BF63-8BBDDF893EFA}"/>
              </a:ext>
            </a:extLst>
          </p:cNvPr>
          <p:cNvSpPr/>
          <p:nvPr/>
        </p:nvSpPr>
        <p:spPr bwMode="auto">
          <a:xfrm>
            <a:off x="65069" y="6212922"/>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Select Initial Data Sources</a:t>
            </a:r>
            <a:endParaRPr kumimoji="0" lang="en-US" sz="900" b="1" i="0" u="none" strike="noStrike" cap="none" normalizeH="0" baseline="0" dirty="0">
              <a:ln>
                <a:noFill/>
              </a:ln>
              <a:solidFill>
                <a:schemeClr val="bg1"/>
              </a:solidFill>
              <a:effectLst/>
              <a:latin typeface="Arial" charset="0"/>
            </a:endParaRPr>
          </a:p>
        </p:txBody>
      </p:sp>
      <p:pic>
        <p:nvPicPr>
          <p:cNvPr id="6" name="select_data_sources">
            <a:hlinkClick r:id="" action="ppaction://media"/>
            <a:extLst>
              <a:ext uri="{FF2B5EF4-FFF2-40B4-BE49-F238E27FC236}">
                <a16:creationId xmlns:a16="http://schemas.microsoft.com/office/drawing/2014/main" id="{14258B8F-29E8-448C-8C01-C8B61455AC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6159839"/>
            <a:ext cx="609600" cy="609600"/>
          </a:xfrm>
          <a:prstGeom prst="rect">
            <a:avLst/>
          </a:prstGeom>
        </p:spPr>
      </p:pic>
    </p:spTree>
    <p:extLst>
      <p:ext uri="{BB962C8B-B14F-4D97-AF65-F5344CB8AC3E}">
        <p14:creationId xmlns:p14="http://schemas.microsoft.com/office/powerpoint/2010/main" val="233803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8D1001-7A32-4861-9F61-7BEAB041E734}"/>
              </a:ext>
            </a:extLst>
          </p:cNvPr>
          <p:cNvSpPr>
            <a:spLocks noGrp="1"/>
          </p:cNvSpPr>
          <p:nvPr>
            <p:ph idx="1"/>
          </p:nvPr>
        </p:nvSpPr>
        <p:spPr>
          <a:xfrm>
            <a:off x="502722" y="914401"/>
            <a:ext cx="10972800" cy="2805502"/>
          </a:xfrm>
        </p:spPr>
        <p:txBody>
          <a:bodyPr>
            <a:normAutofit/>
          </a:bodyPr>
          <a:lstStyle/>
          <a:p>
            <a:r>
              <a:rPr lang="en-GB" sz="1800" dirty="0"/>
              <a:t>In addition to the elements earlier, the following TBFM SWIM data elements were used:</a:t>
            </a:r>
            <a:endParaRPr lang="en-US" sz="1800" dirty="0"/>
          </a:p>
          <a:p>
            <a:pPr lvl="1"/>
            <a:r>
              <a:rPr lang="en-GB" sz="1600" dirty="0"/>
              <a:t>“</a:t>
            </a:r>
            <a:r>
              <a:rPr lang="en-GB" sz="1600" dirty="0" err="1"/>
              <a:t>ctm</a:t>
            </a:r>
            <a:r>
              <a:rPr lang="en-GB" sz="1600" dirty="0"/>
              <a:t>” – Coordination time. In our case for departures, that is TBFM’s expected departure time from the airport.</a:t>
            </a:r>
          </a:p>
          <a:p>
            <a:pPr lvl="1"/>
            <a:r>
              <a:rPr lang="en-GB" sz="1600" dirty="0"/>
              <a:t>“</a:t>
            </a:r>
            <a:r>
              <a:rPr lang="en-GB" sz="1600" dirty="0" err="1"/>
              <a:t>etm</a:t>
            </a:r>
            <a:r>
              <a:rPr lang="en-GB" sz="1600" dirty="0"/>
              <a:t>” – EDCT time, if it has one. We translated this into a yes/no </a:t>
            </a:r>
            <a:r>
              <a:rPr lang="en-GB" sz="1600" dirty="0" err="1"/>
              <a:t>hasEDCT</a:t>
            </a:r>
            <a:r>
              <a:rPr lang="en-GB" sz="1600" dirty="0"/>
              <a:t> </a:t>
            </a:r>
            <a:r>
              <a:rPr lang="en-GB" sz="1600" dirty="0" err="1"/>
              <a:t>boolean</a:t>
            </a:r>
            <a:r>
              <a:rPr lang="en-GB" sz="1600" dirty="0"/>
              <a:t> feature.</a:t>
            </a:r>
          </a:p>
          <a:p>
            <a:pPr lvl="1"/>
            <a:r>
              <a:rPr lang="en-GB" sz="1600" dirty="0"/>
              <a:t>“</a:t>
            </a:r>
            <a:r>
              <a:rPr lang="en-GB" sz="1600" dirty="0" err="1"/>
              <a:t>scnname</a:t>
            </a:r>
            <a:r>
              <a:rPr lang="en-GB" sz="1600" dirty="0"/>
              <a:t>” – TBFM “con” message - Stream class name that is used with </a:t>
            </a:r>
            <a:r>
              <a:rPr lang="en-GB" sz="1600" dirty="0" err="1"/>
              <a:t>ssd</a:t>
            </a:r>
            <a:r>
              <a:rPr lang="en-GB" sz="1600" dirty="0"/>
              <a:t> (below) to determine MIT</a:t>
            </a:r>
          </a:p>
          <a:p>
            <a:pPr lvl="1"/>
            <a:r>
              <a:rPr lang="en-GB" sz="1600" dirty="0"/>
              <a:t>“</a:t>
            </a:r>
            <a:r>
              <a:rPr lang="en-GB" sz="1600" dirty="0" err="1"/>
              <a:t>ssd</a:t>
            </a:r>
            <a:r>
              <a:rPr lang="en-GB" sz="1600" dirty="0"/>
              <a:t>” – TBFM “con” message – Super Stream Class distance  </a:t>
            </a:r>
          </a:p>
          <a:p>
            <a:pPr lvl="1"/>
            <a:endParaRPr lang="en-GB" sz="1600" dirty="0"/>
          </a:p>
          <a:p>
            <a:r>
              <a:rPr lang="en-GB" sz="1800" dirty="0"/>
              <a:t>Important note is the “</a:t>
            </a:r>
            <a:r>
              <a:rPr lang="en-GB" sz="1800" dirty="0" err="1"/>
              <a:t>scnname</a:t>
            </a:r>
            <a:r>
              <a:rPr lang="en-GB" sz="1800" dirty="0"/>
              <a:t>” and “</a:t>
            </a:r>
            <a:r>
              <a:rPr lang="en-GB" sz="1800" dirty="0" err="1"/>
              <a:t>ssd</a:t>
            </a:r>
            <a:r>
              <a:rPr lang="en-GB" sz="1800" dirty="0"/>
              <a:t>” from TBFM “con” gives the MIT separation for this flight</a:t>
            </a:r>
          </a:p>
          <a:p>
            <a:pPr lvl="1"/>
            <a:r>
              <a:rPr lang="en-GB" sz="1600" dirty="0"/>
              <a:t>This needs to be synchronized/matched with the “air” messages, and becomes a new feature in our dataset</a:t>
            </a:r>
            <a:endParaRPr lang="en-US" sz="1600" dirty="0"/>
          </a:p>
          <a:p>
            <a:endParaRPr lang="en-US" dirty="0"/>
          </a:p>
        </p:txBody>
      </p:sp>
      <p:sp>
        <p:nvSpPr>
          <p:cNvPr id="3" name="Slide Number Placeholder 2">
            <a:extLst>
              <a:ext uri="{FF2B5EF4-FFF2-40B4-BE49-F238E27FC236}">
                <a16:creationId xmlns:a16="http://schemas.microsoft.com/office/drawing/2014/main" id="{E98542FF-46BD-460A-B984-F4336336406D}"/>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18</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8246EF90-D8F8-4CC7-A790-DEEFECE5F21C}"/>
              </a:ext>
            </a:extLst>
          </p:cNvPr>
          <p:cNvSpPr>
            <a:spLocks noGrp="1"/>
          </p:cNvSpPr>
          <p:nvPr>
            <p:ph type="title"/>
          </p:nvPr>
        </p:nvSpPr>
        <p:spPr/>
        <p:txBody>
          <a:bodyPr/>
          <a:lstStyle/>
          <a:p>
            <a:r>
              <a:rPr lang="en-GB" dirty="0"/>
              <a:t>Data Understanding - Description</a:t>
            </a:r>
            <a:endParaRPr lang="en-US" dirty="0"/>
          </a:p>
        </p:txBody>
      </p:sp>
      <p:sp>
        <p:nvSpPr>
          <p:cNvPr id="5" name="Rectangle: Rounded Corners 4">
            <a:extLst>
              <a:ext uri="{FF2B5EF4-FFF2-40B4-BE49-F238E27FC236}">
                <a16:creationId xmlns:a16="http://schemas.microsoft.com/office/drawing/2014/main" id="{3E86F6A9-E968-4A77-AE69-EBD90EE99678}"/>
              </a:ext>
            </a:extLst>
          </p:cNvPr>
          <p:cNvSpPr/>
          <p:nvPr/>
        </p:nvSpPr>
        <p:spPr bwMode="auto">
          <a:xfrm>
            <a:off x="65069" y="625345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Understanding</a:t>
            </a:r>
            <a:endParaRPr kumimoji="0" lang="en-US" sz="900" b="1" i="0" u="none" strike="noStrike" cap="none" normalizeH="0" baseline="0" dirty="0">
              <a:ln>
                <a:noFill/>
              </a:ln>
              <a:solidFill>
                <a:schemeClr val="bg1"/>
              </a:solidFill>
              <a:effectLst/>
              <a:latin typeface="Arial" charset="0"/>
            </a:endParaRPr>
          </a:p>
        </p:txBody>
      </p:sp>
      <p:pic>
        <p:nvPicPr>
          <p:cNvPr id="7" name="Picture 6">
            <a:extLst>
              <a:ext uri="{FF2B5EF4-FFF2-40B4-BE49-F238E27FC236}">
                <a16:creationId xmlns:a16="http://schemas.microsoft.com/office/drawing/2014/main" id="{E39D6381-04AE-4F0E-8595-449B80184A7C}"/>
              </a:ext>
            </a:extLst>
          </p:cNvPr>
          <p:cNvPicPr>
            <a:picLocks noChangeAspect="1"/>
          </p:cNvPicPr>
          <p:nvPr/>
        </p:nvPicPr>
        <p:blipFill>
          <a:blip r:embed="rId5"/>
          <a:stretch>
            <a:fillRect/>
          </a:stretch>
        </p:blipFill>
        <p:spPr>
          <a:xfrm>
            <a:off x="1334313" y="4413805"/>
            <a:ext cx="4825634" cy="2118570"/>
          </a:xfrm>
          <a:prstGeom prst="rect">
            <a:avLst/>
          </a:prstGeom>
        </p:spPr>
      </p:pic>
      <p:pic>
        <p:nvPicPr>
          <p:cNvPr id="8" name="Picture 7">
            <a:extLst>
              <a:ext uri="{FF2B5EF4-FFF2-40B4-BE49-F238E27FC236}">
                <a16:creationId xmlns:a16="http://schemas.microsoft.com/office/drawing/2014/main" id="{EF96DB81-1EF9-4A8C-9271-DF30A2AEBEBA}"/>
              </a:ext>
            </a:extLst>
          </p:cNvPr>
          <p:cNvPicPr>
            <a:picLocks noChangeAspect="1"/>
          </p:cNvPicPr>
          <p:nvPr/>
        </p:nvPicPr>
        <p:blipFill>
          <a:blip r:embed="rId6"/>
          <a:stretch>
            <a:fillRect/>
          </a:stretch>
        </p:blipFill>
        <p:spPr>
          <a:xfrm>
            <a:off x="6863644" y="4407074"/>
            <a:ext cx="4825634" cy="2284543"/>
          </a:xfrm>
          <a:prstGeom prst="rect">
            <a:avLst/>
          </a:prstGeom>
        </p:spPr>
      </p:pic>
      <p:sp>
        <p:nvSpPr>
          <p:cNvPr id="9" name="Rectangle 8">
            <a:extLst>
              <a:ext uri="{FF2B5EF4-FFF2-40B4-BE49-F238E27FC236}">
                <a16:creationId xmlns:a16="http://schemas.microsoft.com/office/drawing/2014/main" id="{DACF0569-A386-406B-87A3-51529C880D6D}"/>
              </a:ext>
            </a:extLst>
          </p:cNvPr>
          <p:cNvSpPr/>
          <p:nvPr/>
        </p:nvSpPr>
        <p:spPr bwMode="auto">
          <a:xfrm>
            <a:off x="8619505" y="4413805"/>
            <a:ext cx="2505694" cy="301012"/>
          </a:xfrm>
          <a:prstGeom prst="rect">
            <a:avLst/>
          </a:prstGeom>
          <a:solidFill>
            <a:srgbClr val="FFFF00">
              <a:alpha val="38000"/>
            </a:srgbClr>
          </a:solidFill>
          <a:ln w="9525" cap="flat" cmpd="sng" algn="ctr">
            <a:no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DC9CA6B9-4187-4B37-BE75-45E2AB347DF8}"/>
              </a:ext>
            </a:extLst>
          </p:cNvPr>
          <p:cNvSpPr/>
          <p:nvPr/>
        </p:nvSpPr>
        <p:spPr bwMode="auto">
          <a:xfrm>
            <a:off x="9068239" y="6102951"/>
            <a:ext cx="2505694" cy="301012"/>
          </a:xfrm>
          <a:prstGeom prst="rect">
            <a:avLst/>
          </a:prstGeom>
          <a:solidFill>
            <a:srgbClr val="FFFF00">
              <a:alpha val="38000"/>
            </a:srgbClr>
          </a:solidFill>
          <a:ln w="9525" cap="flat" cmpd="sng" algn="ctr">
            <a:no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1D0F56B0-8B77-49A1-8153-6216A55AA602}"/>
              </a:ext>
            </a:extLst>
          </p:cNvPr>
          <p:cNvSpPr txBox="1"/>
          <p:nvPr/>
        </p:nvSpPr>
        <p:spPr>
          <a:xfrm>
            <a:off x="1941689" y="4007557"/>
            <a:ext cx="3804356" cy="369332"/>
          </a:xfrm>
          <a:prstGeom prst="rect">
            <a:avLst/>
          </a:prstGeom>
          <a:noFill/>
        </p:spPr>
        <p:txBody>
          <a:bodyPr wrap="square" rtlCol="0">
            <a:spAutoFit/>
          </a:bodyPr>
          <a:lstStyle/>
          <a:p>
            <a:r>
              <a:rPr lang="en-GB" u="sng" dirty="0"/>
              <a:t>Features from “air” messages</a:t>
            </a:r>
            <a:endParaRPr lang="en-US" u="sng" dirty="0"/>
          </a:p>
        </p:txBody>
      </p:sp>
      <p:sp>
        <p:nvSpPr>
          <p:cNvPr id="11" name="TextBox 10">
            <a:extLst>
              <a:ext uri="{FF2B5EF4-FFF2-40B4-BE49-F238E27FC236}">
                <a16:creationId xmlns:a16="http://schemas.microsoft.com/office/drawing/2014/main" id="{5F43BE4A-2CBD-4D4C-A61F-596FA6EA41CC}"/>
              </a:ext>
            </a:extLst>
          </p:cNvPr>
          <p:cNvSpPr txBox="1"/>
          <p:nvPr/>
        </p:nvSpPr>
        <p:spPr>
          <a:xfrm>
            <a:off x="7159429" y="4022649"/>
            <a:ext cx="4495178" cy="369332"/>
          </a:xfrm>
          <a:prstGeom prst="rect">
            <a:avLst/>
          </a:prstGeom>
          <a:noFill/>
        </p:spPr>
        <p:txBody>
          <a:bodyPr wrap="square" rtlCol="0">
            <a:spAutoFit/>
          </a:bodyPr>
          <a:lstStyle/>
          <a:p>
            <a:r>
              <a:rPr lang="en-GB" u="sng" dirty="0"/>
              <a:t>Derived feature from “con” messages</a:t>
            </a:r>
            <a:endParaRPr lang="en-US" u="sng" dirty="0"/>
          </a:p>
        </p:txBody>
      </p:sp>
      <p:cxnSp>
        <p:nvCxnSpPr>
          <p:cNvPr id="13" name="Straight Arrow Connector 12">
            <a:extLst>
              <a:ext uri="{FF2B5EF4-FFF2-40B4-BE49-F238E27FC236}">
                <a16:creationId xmlns:a16="http://schemas.microsoft.com/office/drawing/2014/main" id="{15BE4925-77C2-43A9-B358-66C6DEBAA765}"/>
              </a:ext>
            </a:extLst>
          </p:cNvPr>
          <p:cNvCxnSpPr>
            <a:cxnSpLocks/>
          </p:cNvCxnSpPr>
          <p:nvPr/>
        </p:nvCxnSpPr>
        <p:spPr bwMode="auto">
          <a:xfrm flipH="1">
            <a:off x="11029245" y="3965286"/>
            <a:ext cx="248355" cy="448519"/>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413F591-8246-427B-B4E7-A69337116204}"/>
              </a:ext>
            </a:extLst>
          </p:cNvPr>
          <p:cNvSpPr txBox="1"/>
          <p:nvPr/>
        </p:nvSpPr>
        <p:spPr>
          <a:xfrm>
            <a:off x="9584266" y="3596164"/>
            <a:ext cx="2607734" cy="369332"/>
          </a:xfrm>
          <a:prstGeom prst="rect">
            <a:avLst/>
          </a:prstGeom>
          <a:noFill/>
        </p:spPr>
        <p:txBody>
          <a:bodyPr wrap="square" rtlCol="0">
            <a:spAutoFit/>
          </a:bodyPr>
          <a:lstStyle/>
          <a:p>
            <a:r>
              <a:rPr lang="en-GB" b="1" dirty="0">
                <a:solidFill>
                  <a:srgbClr val="00B050"/>
                </a:solidFill>
              </a:rPr>
              <a:t>25 MIT over LGA_DYL</a:t>
            </a:r>
            <a:endParaRPr lang="en-US" b="1" dirty="0">
              <a:solidFill>
                <a:srgbClr val="00B050"/>
              </a:solidFill>
            </a:endParaRPr>
          </a:p>
        </p:txBody>
      </p:sp>
      <p:pic>
        <p:nvPicPr>
          <p:cNvPr id="12" name="ex2_dataunder">
            <a:hlinkClick r:id="" action="ppaction://media"/>
            <a:extLst>
              <a:ext uri="{FF2B5EF4-FFF2-40B4-BE49-F238E27FC236}">
                <a16:creationId xmlns:a16="http://schemas.microsoft.com/office/drawing/2014/main" id="{8884787F-42BE-40BE-9E77-0BEB9B7344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0722" y="6253457"/>
            <a:ext cx="609600" cy="609600"/>
          </a:xfrm>
          <a:prstGeom prst="rect">
            <a:avLst/>
          </a:prstGeom>
        </p:spPr>
      </p:pic>
    </p:spTree>
    <p:extLst>
      <p:ext uri="{BB962C8B-B14F-4D97-AF65-F5344CB8AC3E}">
        <p14:creationId xmlns:p14="http://schemas.microsoft.com/office/powerpoint/2010/main" val="30585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2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8D1001-7A32-4861-9F61-7BEAB041E734}"/>
              </a:ext>
            </a:extLst>
          </p:cNvPr>
          <p:cNvSpPr>
            <a:spLocks noGrp="1"/>
          </p:cNvSpPr>
          <p:nvPr>
            <p:ph idx="1"/>
          </p:nvPr>
        </p:nvSpPr>
        <p:spPr>
          <a:xfrm>
            <a:off x="609600" y="1041402"/>
            <a:ext cx="10972800" cy="3756230"/>
          </a:xfrm>
        </p:spPr>
        <p:txBody>
          <a:bodyPr>
            <a:normAutofit/>
          </a:bodyPr>
          <a:lstStyle/>
          <a:p>
            <a:r>
              <a:rPr lang="en-GB" dirty="0"/>
              <a:t>LGA_DYL super stream class in TBFM is among the busiest in the county</a:t>
            </a:r>
            <a:endParaRPr lang="en-US" dirty="0"/>
          </a:p>
        </p:txBody>
      </p:sp>
      <p:sp>
        <p:nvSpPr>
          <p:cNvPr id="3" name="Slide Number Placeholder 2">
            <a:extLst>
              <a:ext uri="{FF2B5EF4-FFF2-40B4-BE49-F238E27FC236}">
                <a16:creationId xmlns:a16="http://schemas.microsoft.com/office/drawing/2014/main" id="{E98542FF-46BD-460A-B984-F4336336406D}"/>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19</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8246EF90-D8F8-4CC7-A790-DEEFECE5F21C}"/>
              </a:ext>
            </a:extLst>
          </p:cNvPr>
          <p:cNvSpPr>
            <a:spLocks noGrp="1"/>
          </p:cNvSpPr>
          <p:nvPr>
            <p:ph type="title"/>
          </p:nvPr>
        </p:nvSpPr>
        <p:spPr/>
        <p:txBody>
          <a:bodyPr/>
          <a:lstStyle/>
          <a:p>
            <a:r>
              <a:rPr lang="en-GB" dirty="0"/>
              <a:t>Importance of Super Stream Classes in TBFM</a:t>
            </a:r>
            <a:endParaRPr lang="en-US" dirty="0"/>
          </a:p>
        </p:txBody>
      </p:sp>
      <p:sp>
        <p:nvSpPr>
          <p:cNvPr id="5" name="Rectangle: Rounded Corners 4">
            <a:extLst>
              <a:ext uri="{FF2B5EF4-FFF2-40B4-BE49-F238E27FC236}">
                <a16:creationId xmlns:a16="http://schemas.microsoft.com/office/drawing/2014/main" id="{3E86F6A9-E968-4A77-AE69-EBD90EE99678}"/>
              </a:ext>
            </a:extLst>
          </p:cNvPr>
          <p:cNvSpPr/>
          <p:nvPr/>
        </p:nvSpPr>
        <p:spPr bwMode="auto">
          <a:xfrm>
            <a:off x="65069" y="625345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Understanding</a:t>
            </a:r>
            <a:endParaRPr kumimoji="0" lang="en-US" sz="900" b="1" i="0" u="none" strike="noStrike" cap="none" normalizeH="0" baseline="0" dirty="0">
              <a:ln>
                <a:noFill/>
              </a:ln>
              <a:solidFill>
                <a:schemeClr val="bg1"/>
              </a:solidFill>
              <a:effectLst/>
              <a:latin typeface="Arial" charset="0"/>
            </a:endParaRPr>
          </a:p>
        </p:txBody>
      </p:sp>
      <p:pic>
        <p:nvPicPr>
          <p:cNvPr id="8" name="Picture 7">
            <a:extLst>
              <a:ext uri="{FF2B5EF4-FFF2-40B4-BE49-F238E27FC236}">
                <a16:creationId xmlns:a16="http://schemas.microsoft.com/office/drawing/2014/main" id="{1F9F9A31-F159-409C-A500-420A718D35C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19188" y="1669018"/>
            <a:ext cx="6421226" cy="5166404"/>
          </a:xfrm>
          <a:prstGeom prst="rect">
            <a:avLst/>
          </a:prstGeom>
        </p:spPr>
      </p:pic>
      <p:sp>
        <p:nvSpPr>
          <p:cNvPr id="6" name="Arrow: Right 5">
            <a:extLst>
              <a:ext uri="{FF2B5EF4-FFF2-40B4-BE49-F238E27FC236}">
                <a16:creationId xmlns:a16="http://schemas.microsoft.com/office/drawing/2014/main" id="{885CC3E5-5595-4470-B194-3297C3AEFCFD}"/>
              </a:ext>
            </a:extLst>
          </p:cNvPr>
          <p:cNvSpPr/>
          <p:nvPr/>
        </p:nvSpPr>
        <p:spPr bwMode="auto">
          <a:xfrm rot="10800000">
            <a:off x="6555179" y="2699823"/>
            <a:ext cx="2110610" cy="439387"/>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E5C991C2-E100-4537-8312-586794F6D578}"/>
              </a:ext>
            </a:extLst>
          </p:cNvPr>
          <p:cNvSpPr txBox="1"/>
          <p:nvPr/>
        </p:nvSpPr>
        <p:spPr>
          <a:xfrm>
            <a:off x="8847116" y="2699823"/>
            <a:ext cx="2916611" cy="369332"/>
          </a:xfrm>
          <a:prstGeom prst="rect">
            <a:avLst/>
          </a:prstGeom>
          <a:noFill/>
        </p:spPr>
        <p:txBody>
          <a:bodyPr wrap="square" rtlCol="0">
            <a:spAutoFit/>
          </a:bodyPr>
          <a:lstStyle/>
          <a:p>
            <a:r>
              <a:rPr lang="en-GB" b="1" dirty="0"/>
              <a:t>LGA_DYL </a:t>
            </a:r>
            <a:r>
              <a:rPr lang="en-GB" dirty="0"/>
              <a:t>Metering Arc</a:t>
            </a:r>
            <a:endParaRPr lang="en-US" dirty="0"/>
          </a:p>
        </p:txBody>
      </p:sp>
      <p:sp>
        <p:nvSpPr>
          <p:cNvPr id="9" name="TextBox 8">
            <a:extLst>
              <a:ext uri="{FF2B5EF4-FFF2-40B4-BE49-F238E27FC236}">
                <a16:creationId xmlns:a16="http://schemas.microsoft.com/office/drawing/2014/main" id="{A062A135-9EBC-4B76-A05D-58F54CCAF58D}"/>
              </a:ext>
            </a:extLst>
          </p:cNvPr>
          <p:cNvSpPr txBox="1"/>
          <p:nvPr/>
        </p:nvSpPr>
        <p:spPr>
          <a:xfrm>
            <a:off x="8345739" y="3063572"/>
            <a:ext cx="3781192" cy="3416320"/>
          </a:xfrm>
          <a:prstGeom prst="rect">
            <a:avLst/>
          </a:prstGeom>
          <a:noFill/>
        </p:spPr>
        <p:txBody>
          <a:bodyPr wrap="square" rtlCol="0">
            <a:spAutoFit/>
          </a:bodyPr>
          <a:lstStyle/>
          <a:p>
            <a:r>
              <a:rPr lang="en-GB" dirty="0"/>
              <a:t>Super stream classes have been adapted across the country in TBFM instances.</a:t>
            </a:r>
          </a:p>
          <a:p>
            <a:endParaRPr lang="en-GB" dirty="0"/>
          </a:p>
          <a:p>
            <a:r>
              <a:rPr lang="en-GB" dirty="0"/>
              <a:t>They define how flights are grouped coming out of, and leading into airports. Often, a MIT separation is used at these points to regulate the flow of traffic into important airspace/airport locations.</a:t>
            </a:r>
          </a:p>
          <a:p>
            <a:endParaRPr lang="en-GB" dirty="0"/>
          </a:p>
        </p:txBody>
      </p:sp>
      <p:pic>
        <p:nvPicPr>
          <p:cNvPr id="10" name="ex2_dataunder2">
            <a:hlinkClick r:id="" action="ppaction://media"/>
            <a:extLst>
              <a:ext uri="{FF2B5EF4-FFF2-40B4-BE49-F238E27FC236}">
                <a16:creationId xmlns:a16="http://schemas.microsoft.com/office/drawing/2014/main" id="{FCC2E50E-90CE-4734-99DD-4943E7F3CA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4127" y="6223000"/>
            <a:ext cx="609600" cy="609600"/>
          </a:xfrm>
          <a:prstGeom prst="rect">
            <a:avLst/>
          </a:prstGeom>
        </p:spPr>
      </p:pic>
    </p:spTree>
    <p:extLst>
      <p:ext uri="{BB962C8B-B14F-4D97-AF65-F5344CB8AC3E}">
        <p14:creationId xmlns:p14="http://schemas.microsoft.com/office/powerpoint/2010/main" val="25254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BEB57-189B-4295-ABCF-211923C952AD}"/>
              </a:ext>
            </a:extLst>
          </p:cNvPr>
          <p:cNvSpPr>
            <a:spLocks noGrp="1"/>
          </p:cNvSpPr>
          <p:nvPr>
            <p:ph idx="1"/>
          </p:nvPr>
        </p:nvSpPr>
        <p:spPr>
          <a:xfrm>
            <a:off x="248356" y="1312334"/>
            <a:ext cx="11774311" cy="4830763"/>
          </a:xfrm>
        </p:spPr>
        <p:txBody>
          <a:bodyPr>
            <a:normAutofit fontScale="77500" lnSpcReduction="20000"/>
          </a:bodyPr>
          <a:lstStyle/>
          <a:p>
            <a:r>
              <a:rPr lang="en-GB" i="1" dirty="0">
                <a:solidFill>
                  <a:srgbClr val="00B050"/>
                </a:solidFill>
              </a:rPr>
              <a:t>Describe Problem Solving Workflow</a:t>
            </a:r>
            <a:endParaRPr lang="en-US" i="1" dirty="0">
              <a:solidFill>
                <a:srgbClr val="00B050"/>
              </a:solidFill>
            </a:endParaRPr>
          </a:p>
          <a:p>
            <a:pPr lvl="1"/>
            <a:r>
              <a:rPr lang="en-GB" dirty="0"/>
              <a:t>Apply a cross-industry standard collaborative workflow to aviation data mining </a:t>
            </a:r>
          </a:p>
          <a:p>
            <a:pPr marL="0" indent="0">
              <a:buNone/>
            </a:pPr>
            <a:endParaRPr lang="en-GB" dirty="0"/>
          </a:p>
          <a:p>
            <a:r>
              <a:rPr lang="en-GB" i="1" dirty="0">
                <a:solidFill>
                  <a:srgbClr val="00B050"/>
                </a:solidFill>
              </a:rPr>
              <a:t>Provide Examples</a:t>
            </a:r>
            <a:endParaRPr lang="en-US" i="1" dirty="0">
              <a:solidFill>
                <a:srgbClr val="00B050"/>
              </a:solidFill>
            </a:endParaRPr>
          </a:p>
          <a:p>
            <a:pPr lvl="1"/>
            <a:r>
              <a:rPr lang="en-GB" dirty="0"/>
              <a:t>Demonstrate versatility of analytical solutions via the use of a collaborative workflow in rapid development of two machine learning models on different NAS challenges </a:t>
            </a:r>
          </a:p>
          <a:p>
            <a:endParaRPr lang="en-GB" dirty="0"/>
          </a:p>
          <a:p>
            <a:r>
              <a:rPr lang="en-GB" i="1" dirty="0">
                <a:solidFill>
                  <a:srgbClr val="00B050"/>
                </a:solidFill>
              </a:rPr>
              <a:t>Explain Machine Learning as a Service</a:t>
            </a:r>
            <a:endParaRPr lang="en-US" i="1" dirty="0">
              <a:solidFill>
                <a:srgbClr val="00B050"/>
              </a:solidFill>
            </a:endParaRPr>
          </a:p>
          <a:p>
            <a:pPr lvl="1"/>
            <a:r>
              <a:rPr lang="en-GB" dirty="0"/>
              <a:t>Demonstrate how solutions can be rapidly deployed for real-time operations, not just post operations analysis </a:t>
            </a:r>
          </a:p>
          <a:p>
            <a:endParaRPr lang="en-GB" dirty="0"/>
          </a:p>
          <a:p>
            <a:r>
              <a:rPr lang="en-GB" i="1" dirty="0">
                <a:solidFill>
                  <a:srgbClr val="00B050"/>
                </a:solidFill>
              </a:rPr>
              <a:t>Obtain required input on a specific problem</a:t>
            </a:r>
            <a:endParaRPr lang="en-US" i="1" dirty="0">
              <a:solidFill>
                <a:srgbClr val="00B050"/>
              </a:solidFill>
            </a:endParaRPr>
          </a:p>
          <a:p>
            <a:pPr lvl="1"/>
            <a:r>
              <a:rPr lang="en-GB" dirty="0"/>
              <a:t>Obtain problem definition clarification information from the aviation community on the ‘High TBFM Delay’ problem mentioned in prior SWIFT meetings</a:t>
            </a:r>
            <a:endParaRPr lang="en-US" dirty="0"/>
          </a:p>
          <a:p>
            <a:endParaRPr lang="en-US" dirty="0"/>
          </a:p>
          <a:p>
            <a:r>
              <a:rPr lang="en-GB" i="1" dirty="0">
                <a:solidFill>
                  <a:srgbClr val="00B050"/>
                </a:solidFill>
              </a:rPr>
              <a:t>Identify who can meet more frequently for faster progress</a:t>
            </a:r>
            <a:endParaRPr lang="en-US" i="1" dirty="0">
              <a:solidFill>
                <a:srgbClr val="00B050"/>
              </a:solidFill>
            </a:endParaRPr>
          </a:p>
          <a:p>
            <a:pPr lvl="1"/>
            <a:r>
              <a:rPr lang="en-US" dirty="0"/>
              <a:t>Convey a sense of urgency to work quickly and collaboratively on common analytical aviation needs</a:t>
            </a:r>
          </a:p>
          <a:p>
            <a:endParaRPr lang="en-US" dirty="0"/>
          </a:p>
          <a:p>
            <a:endParaRPr lang="en-US" dirty="0"/>
          </a:p>
        </p:txBody>
      </p:sp>
      <p:sp>
        <p:nvSpPr>
          <p:cNvPr id="3" name="Slide Number Placeholder 2">
            <a:extLst>
              <a:ext uri="{FF2B5EF4-FFF2-40B4-BE49-F238E27FC236}">
                <a16:creationId xmlns:a16="http://schemas.microsoft.com/office/drawing/2014/main" id="{51623309-BBEF-4179-92D1-CFDFCD5FCC75}"/>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2</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155C7CCB-90AE-47EE-B714-0F239F0F97E0}"/>
              </a:ext>
            </a:extLst>
          </p:cNvPr>
          <p:cNvSpPr>
            <a:spLocks noGrp="1"/>
          </p:cNvSpPr>
          <p:nvPr>
            <p:ph type="title"/>
          </p:nvPr>
        </p:nvSpPr>
        <p:spPr/>
        <p:txBody>
          <a:bodyPr/>
          <a:lstStyle/>
          <a:p>
            <a:r>
              <a:rPr lang="en-GB" dirty="0"/>
              <a:t>Objectives</a:t>
            </a:r>
            <a:endParaRPr lang="en-US" dirty="0"/>
          </a:p>
        </p:txBody>
      </p:sp>
    </p:spTree>
    <p:extLst>
      <p:ext uri="{BB962C8B-B14F-4D97-AF65-F5344CB8AC3E}">
        <p14:creationId xmlns:p14="http://schemas.microsoft.com/office/powerpoint/2010/main" val="421594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545E43-E0F6-446F-ABDF-1014DEC59FDF}"/>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20</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52C02ED8-E341-4BB2-8475-E040F1530F3B}"/>
              </a:ext>
            </a:extLst>
          </p:cNvPr>
          <p:cNvSpPr>
            <a:spLocks noGrp="1"/>
          </p:cNvSpPr>
          <p:nvPr>
            <p:ph type="title"/>
          </p:nvPr>
        </p:nvSpPr>
        <p:spPr/>
        <p:txBody>
          <a:bodyPr>
            <a:normAutofit/>
          </a:bodyPr>
          <a:lstStyle/>
          <a:p>
            <a:r>
              <a:rPr lang="en-GB" sz="2400" dirty="0"/>
              <a:t>Goldilocks Zone – Close in Airports are Hot- Have Higher Delay</a:t>
            </a:r>
            <a:endParaRPr lang="en-US" sz="2400" dirty="0"/>
          </a:p>
        </p:txBody>
      </p:sp>
      <p:pic>
        <p:nvPicPr>
          <p:cNvPr id="5" name="Picture 4">
            <a:extLst>
              <a:ext uri="{FF2B5EF4-FFF2-40B4-BE49-F238E27FC236}">
                <a16:creationId xmlns:a16="http://schemas.microsoft.com/office/drawing/2014/main" id="{6201309B-84F9-419E-A380-53F0867F5D43}"/>
              </a:ext>
            </a:extLst>
          </p:cNvPr>
          <p:cNvPicPr>
            <a:picLocks noChangeAspect="1"/>
          </p:cNvPicPr>
          <p:nvPr/>
        </p:nvPicPr>
        <p:blipFill>
          <a:blip r:embed="rId5"/>
          <a:stretch>
            <a:fillRect/>
          </a:stretch>
        </p:blipFill>
        <p:spPr>
          <a:xfrm>
            <a:off x="4460119" y="1156088"/>
            <a:ext cx="4181299" cy="5036808"/>
          </a:xfrm>
          <a:prstGeom prst="rect">
            <a:avLst/>
          </a:prstGeom>
        </p:spPr>
      </p:pic>
      <p:cxnSp>
        <p:nvCxnSpPr>
          <p:cNvPr id="7" name="Straight Connector 6">
            <a:extLst>
              <a:ext uri="{FF2B5EF4-FFF2-40B4-BE49-F238E27FC236}">
                <a16:creationId xmlns:a16="http://schemas.microsoft.com/office/drawing/2014/main" id="{1091E08F-3320-4C33-AE12-354C989FEACC}"/>
              </a:ext>
            </a:extLst>
          </p:cNvPr>
          <p:cNvCxnSpPr/>
          <p:nvPr/>
        </p:nvCxnSpPr>
        <p:spPr bwMode="auto">
          <a:xfrm flipH="1">
            <a:off x="6995192" y="2779438"/>
            <a:ext cx="2125683"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Arc 7">
            <a:extLst>
              <a:ext uri="{FF2B5EF4-FFF2-40B4-BE49-F238E27FC236}">
                <a16:creationId xmlns:a16="http://schemas.microsoft.com/office/drawing/2014/main" id="{11215563-4447-4BFC-88B8-8C5E6C5D8E67}"/>
              </a:ext>
            </a:extLst>
          </p:cNvPr>
          <p:cNvSpPr/>
          <p:nvPr/>
        </p:nvSpPr>
        <p:spPr bwMode="auto">
          <a:xfrm rot="9498649">
            <a:off x="7138518" y="1345025"/>
            <a:ext cx="714667" cy="1245476"/>
          </a:xfrm>
          <a:prstGeom prst="arc">
            <a:avLst/>
          </a:prstGeom>
          <a:ln w="53975">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192DFF4-7CD6-4AF0-B77A-63844BC3BEDC}"/>
              </a:ext>
            </a:extLst>
          </p:cNvPr>
          <p:cNvCxnSpPr>
            <a:cxnSpLocks/>
          </p:cNvCxnSpPr>
          <p:nvPr/>
        </p:nvCxnSpPr>
        <p:spPr bwMode="auto">
          <a:xfrm flipH="1">
            <a:off x="7746682" y="2443107"/>
            <a:ext cx="1374193"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7443304-AB0E-4F36-85BD-3AAE2E622457}"/>
              </a:ext>
            </a:extLst>
          </p:cNvPr>
          <p:cNvCxnSpPr>
            <a:cxnSpLocks/>
          </p:cNvCxnSpPr>
          <p:nvPr/>
        </p:nvCxnSpPr>
        <p:spPr bwMode="auto">
          <a:xfrm flipH="1">
            <a:off x="6308096" y="3223500"/>
            <a:ext cx="2812779"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7642D73-D007-48CE-848F-76B10DB94368}"/>
              </a:ext>
            </a:extLst>
          </p:cNvPr>
          <p:cNvCxnSpPr>
            <a:cxnSpLocks/>
          </p:cNvCxnSpPr>
          <p:nvPr/>
        </p:nvCxnSpPr>
        <p:spPr bwMode="auto">
          <a:xfrm flipH="1">
            <a:off x="5549475" y="3754270"/>
            <a:ext cx="3571400"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0C7E6C6-C5A6-4FE9-BDB3-89000B91D57E}"/>
              </a:ext>
            </a:extLst>
          </p:cNvPr>
          <p:cNvCxnSpPr>
            <a:cxnSpLocks/>
          </p:cNvCxnSpPr>
          <p:nvPr/>
        </p:nvCxnSpPr>
        <p:spPr bwMode="auto">
          <a:xfrm flipH="1">
            <a:off x="7239012" y="4048560"/>
            <a:ext cx="1881863"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906E7618-4B45-44F4-B7F5-4F24D2A53B3C}"/>
              </a:ext>
            </a:extLst>
          </p:cNvPr>
          <p:cNvCxnSpPr>
            <a:cxnSpLocks/>
          </p:cNvCxnSpPr>
          <p:nvPr/>
        </p:nvCxnSpPr>
        <p:spPr bwMode="auto">
          <a:xfrm flipH="1">
            <a:off x="5992739" y="4689691"/>
            <a:ext cx="3128136"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C471038-E777-4ED3-9C50-092E72EC23F6}"/>
              </a:ext>
            </a:extLst>
          </p:cNvPr>
          <p:cNvCxnSpPr>
            <a:cxnSpLocks/>
          </p:cNvCxnSpPr>
          <p:nvPr/>
        </p:nvCxnSpPr>
        <p:spPr bwMode="auto">
          <a:xfrm flipH="1">
            <a:off x="5092274" y="5078574"/>
            <a:ext cx="4028601"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CCFF4D3-65D6-4687-9BA7-94FA4EE85E18}"/>
              </a:ext>
            </a:extLst>
          </p:cNvPr>
          <p:cNvCxnSpPr>
            <a:cxnSpLocks/>
          </p:cNvCxnSpPr>
          <p:nvPr/>
        </p:nvCxnSpPr>
        <p:spPr bwMode="auto">
          <a:xfrm flipH="1">
            <a:off x="6419478" y="5593581"/>
            <a:ext cx="2701397"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11BBDB4-091C-46DB-8C57-C3CD92A0029F}"/>
              </a:ext>
            </a:extLst>
          </p:cNvPr>
          <p:cNvCxnSpPr>
            <a:cxnSpLocks/>
          </p:cNvCxnSpPr>
          <p:nvPr/>
        </p:nvCxnSpPr>
        <p:spPr bwMode="auto">
          <a:xfrm flipH="1">
            <a:off x="8433779" y="1649576"/>
            <a:ext cx="687096" cy="0"/>
          </a:xfrm>
          <a:prstGeom prst="line">
            <a:avLst/>
          </a:prstGeom>
          <a:ln w="50800">
            <a:solidFill>
              <a:schemeClr val="accent6">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AD7DAD49-857C-499D-837B-89B82143DB06}"/>
              </a:ext>
            </a:extLst>
          </p:cNvPr>
          <p:cNvSpPr txBox="1"/>
          <p:nvPr/>
        </p:nvSpPr>
        <p:spPr>
          <a:xfrm>
            <a:off x="9189813" y="1464910"/>
            <a:ext cx="1593812" cy="369332"/>
          </a:xfrm>
          <a:prstGeom prst="rect">
            <a:avLst/>
          </a:prstGeom>
          <a:noFill/>
        </p:spPr>
        <p:txBody>
          <a:bodyPr wrap="square" rtlCol="0">
            <a:spAutoFit/>
          </a:bodyPr>
          <a:lstStyle/>
          <a:p>
            <a:r>
              <a:rPr lang="en-GB" dirty="0"/>
              <a:t>LGA Airport</a:t>
            </a:r>
            <a:endParaRPr lang="en-US" dirty="0"/>
          </a:p>
        </p:txBody>
      </p:sp>
      <p:sp>
        <p:nvSpPr>
          <p:cNvPr id="27" name="TextBox 26">
            <a:extLst>
              <a:ext uri="{FF2B5EF4-FFF2-40B4-BE49-F238E27FC236}">
                <a16:creationId xmlns:a16="http://schemas.microsoft.com/office/drawing/2014/main" id="{7A75DDCD-4EDC-4343-86D5-D5416BA41A04}"/>
              </a:ext>
            </a:extLst>
          </p:cNvPr>
          <p:cNvSpPr txBox="1"/>
          <p:nvPr/>
        </p:nvSpPr>
        <p:spPr>
          <a:xfrm>
            <a:off x="9189812" y="2258440"/>
            <a:ext cx="2839289" cy="369332"/>
          </a:xfrm>
          <a:prstGeom prst="rect">
            <a:avLst/>
          </a:prstGeom>
          <a:noFill/>
        </p:spPr>
        <p:txBody>
          <a:bodyPr wrap="square" rtlCol="0">
            <a:spAutoFit/>
          </a:bodyPr>
          <a:lstStyle/>
          <a:p>
            <a:r>
              <a:rPr lang="en-GB" dirty="0"/>
              <a:t>LGA_DYL Metering Arc</a:t>
            </a:r>
            <a:endParaRPr lang="en-US" dirty="0"/>
          </a:p>
        </p:txBody>
      </p:sp>
      <p:sp>
        <p:nvSpPr>
          <p:cNvPr id="28" name="TextBox 27">
            <a:extLst>
              <a:ext uri="{FF2B5EF4-FFF2-40B4-BE49-F238E27FC236}">
                <a16:creationId xmlns:a16="http://schemas.microsoft.com/office/drawing/2014/main" id="{2A228239-A1A6-454A-BF58-0F7FDBB21903}"/>
              </a:ext>
            </a:extLst>
          </p:cNvPr>
          <p:cNvSpPr txBox="1"/>
          <p:nvPr/>
        </p:nvSpPr>
        <p:spPr>
          <a:xfrm>
            <a:off x="9189811" y="2594772"/>
            <a:ext cx="2839289" cy="369332"/>
          </a:xfrm>
          <a:prstGeom prst="rect">
            <a:avLst/>
          </a:prstGeom>
          <a:noFill/>
        </p:spPr>
        <p:txBody>
          <a:bodyPr wrap="square" rtlCol="0">
            <a:spAutoFit/>
          </a:bodyPr>
          <a:lstStyle/>
          <a:p>
            <a:r>
              <a:rPr lang="en-GB" dirty="0"/>
              <a:t>32 minute delays (90</a:t>
            </a:r>
            <a:r>
              <a:rPr lang="en-GB" baseline="30000" dirty="0"/>
              <a:t>th</a:t>
            </a:r>
            <a:r>
              <a:rPr lang="en-GB" dirty="0"/>
              <a:t> %)</a:t>
            </a:r>
            <a:endParaRPr lang="en-US" dirty="0"/>
          </a:p>
        </p:txBody>
      </p:sp>
      <p:sp>
        <p:nvSpPr>
          <p:cNvPr id="30" name="TextBox 29">
            <a:extLst>
              <a:ext uri="{FF2B5EF4-FFF2-40B4-BE49-F238E27FC236}">
                <a16:creationId xmlns:a16="http://schemas.microsoft.com/office/drawing/2014/main" id="{2D62C6D8-DAE0-43DF-BEB8-0EC1AC886D8C}"/>
              </a:ext>
            </a:extLst>
          </p:cNvPr>
          <p:cNvSpPr txBox="1"/>
          <p:nvPr/>
        </p:nvSpPr>
        <p:spPr>
          <a:xfrm>
            <a:off x="9189810" y="3038834"/>
            <a:ext cx="2839289" cy="369332"/>
          </a:xfrm>
          <a:prstGeom prst="rect">
            <a:avLst/>
          </a:prstGeom>
          <a:noFill/>
        </p:spPr>
        <p:txBody>
          <a:bodyPr wrap="square" rtlCol="0">
            <a:spAutoFit/>
          </a:bodyPr>
          <a:lstStyle/>
          <a:p>
            <a:r>
              <a:rPr lang="en-GB" dirty="0"/>
              <a:t>18 minute delays (90</a:t>
            </a:r>
            <a:r>
              <a:rPr lang="en-GB" baseline="30000" dirty="0"/>
              <a:t>th</a:t>
            </a:r>
            <a:r>
              <a:rPr lang="en-GB" dirty="0"/>
              <a:t> %)</a:t>
            </a:r>
            <a:endParaRPr lang="en-US" dirty="0"/>
          </a:p>
        </p:txBody>
      </p:sp>
      <p:sp>
        <p:nvSpPr>
          <p:cNvPr id="31" name="TextBox 30">
            <a:extLst>
              <a:ext uri="{FF2B5EF4-FFF2-40B4-BE49-F238E27FC236}">
                <a16:creationId xmlns:a16="http://schemas.microsoft.com/office/drawing/2014/main" id="{EE29CC7D-02AA-4E52-B283-EFA385A841B0}"/>
              </a:ext>
            </a:extLst>
          </p:cNvPr>
          <p:cNvSpPr txBox="1"/>
          <p:nvPr/>
        </p:nvSpPr>
        <p:spPr>
          <a:xfrm>
            <a:off x="9189810" y="3539968"/>
            <a:ext cx="2839289" cy="369332"/>
          </a:xfrm>
          <a:prstGeom prst="rect">
            <a:avLst/>
          </a:prstGeom>
          <a:noFill/>
        </p:spPr>
        <p:txBody>
          <a:bodyPr wrap="square" rtlCol="0">
            <a:spAutoFit/>
          </a:bodyPr>
          <a:lstStyle/>
          <a:p>
            <a:r>
              <a:rPr lang="en-GB" dirty="0"/>
              <a:t>12 minute delays (90</a:t>
            </a:r>
            <a:r>
              <a:rPr lang="en-GB" baseline="30000" dirty="0"/>
              <a:t>th</a:t>
            </a:r>
            <a:r>
              <a:rPr lang="en-GB" dirty="0"/>
              <a:t> %)</a:t>
            </a:r>
            <a:endParaRPr lang="en-US" dirty="0"/>
          </a:p>
        </p:txBody>
      </p:sp>
      <p:sp>
        <p:nvSpPr>
          <p:cNvPr id="32" name="TextBox 31">
            <a:extLst>
              <a:ext uri="{FF2B5EF4-FFF2-40B4-BE49-F238E27FC236}">
                <a16:creationId xmlns:a16="http://schemas.microsoft.com/office/drawing/2014/main" id="{9F8FC045-E773-4E7A-BB97-29F00F776990}"/>
              </a:ext>
            </a:extLst>
          </p:cNvPr>
          <p:cNvSpPr txBox="1"/>
          <p:nvPr/>
        </p:nvSpPr>
        <p:spPr>
          <a:xfrm>
            <a:off x="9189809" y="3906124"/>
            <a:ext cx="2839289" cy="369332"/>
          </a:xfrm>
          <a:prstGeom prst="rect">
            <a:avLst/>
          </a:prstGeom>
          <a:noFill/>
        </p:spPr>
        <p:txBody>
          <a:bodyPr wrap="square" rtlCol="0">
            <a:spAutoFit/>
          </a:bodyPr>
          <a:lstStyle/>
          <a:p>
            <a:r>
              <a:rPr lang="en-GB" dirty="0"/>
              <a:t>17 minute delays (90</a:t>
            </a:r>
            <a:r>
              <a:rPr lang="en-GB" baseline="30000" dirty="0"/>
              <a:t>th</a:t>
            </a:r>
            <a:r>
              <a:rPr lang="en-GB" dirty="0"/>
              <a:t> %)</a:t>
            </a:r>
            <a:endParaRPr lang="en-US" dirty="0"/>
          </a:p>
        </p:txBody>
      </p:sp>
      <p:sp>
        <p:nvSpPr>
          <p:cNvPr id="33" name="TextBox 32">
            <a:extLst>
              <a:ext uri="{FF2B5EF4-FFF2-40B4-BE49-F238E27FC236}">
                <a16:creationId xmlns:a16="http://schemas.microsoft.com/office/drawing/2014/main" id="{FE20AC5A-732C-42BA-974B-AB3A653FF2A5}"/>
              </a:ext>
            </a:extLst>
          </p:cNvPr>
          <p:cNvSpPr txBox="1"/>
          <p:nvPr/>
        </p:nvSpPr>
        <p:spPr>
          <a:xfrm>
            <a:off x="9189808" y="4514988"/>
            <a:ext cx="2839289" cy="369332"/>
          </a:xfrm>
          <a:prstGeom prst="rect">
            <a:avLst/>
          </a:prstGeom>
          <a:noFill/>
        </p:spPr>
        <p:txBody>
          <a:bodyPr wrap="square" rtlCol="0">
            <a:spAutoFit/>
          </a:bodyPr>
          <a:lstStyle/>
          <a:p>
            <a:r>
              <a:rPr lang="en-GB" dirty="0"/>
              <a:t>16 minute delays (90</a:t>
            </a:r>
            <a:r>
              <a:rPr lang="en-GB" baseline="30000" dirty="0"/>
              <a:t>th</a:t>
            </a:r>
            <a:r>
              <a:rPr lang="en-GB" dirty="0"/>
              <a:t> %)</a:t>
            </a:r>
            <a:endParaRPr lang="en-US" dirty="0"/>
          </a:p>
        </p:txBody>
      </p:sp>
      <p:sp>
        <p:nvSpPr>
          <p:cNvPr id="34" name="TextBox 33">
            <a:extLst>
              <a:ext uri="{FF2B5EF4-FFF2-40B4-BE49-F238E27FC236}">
                <a16:creationId xmlns:a16="http://schemas.microsoft.com/office/drawing/2014/main" id="{E3A0C469-CBD7-4A1F-B9D7-336EF1299B7A}"/>
              </a:ext>
            </a:extLst>
          </p:cNvPr>
          <p:cNvSpPr txBox="1"/>
          <p:nvPr/>
        </p:nvSpPr>
        <p:spPr>
          <a:xfrm>
            <a:off x="9191071" y="4889640"/>
            <a:ext cx="2839289" cy="369332"/>
          </a:xfrm>
          <a:prstGeom prst="rect">
            <a:avLst/>
          </a:prstGeom>
          <a:noFill/>
        </p:spPr>
        <p:txBody>
          <a:bodyPr wrap="square" rtlCol="0">
            <a:spAutoFit/>
          </a:bodyPr>
          <a:lstStyle/>
          <a:p>
            <a:r>
              <a:rPr lang="en-GB" dirty="0"/>
              <a:t>8 minute delays (90</a:t>
            </a:r>
            <a:r>
              <a:rPr lang="en-GB" baseline="30000" dirty="0"/>
              <a:t>th</a:t>
            </a:r>
            <a:r>
              <a:rPr lang="en-GB" dirty="0"/>
              <a:t> %)</a:t>
            </a:r>
            <a:endParaRPr lang="en-US" dirty="0"/>
          </a:p>
        </p:txBody>
      </p:sp>
      <p:sp>
        <p:nvSpPr>
          <p:cNvPr id="35" name="TextBox 34">
            <a:extLst>
              <a:ext uri="{FF2B5EF4-FFF2-40B4-BE49-F238E27FC236}">
                <a16:creationId xmlns:a16="http://schemas.microsoft.com/office/drawing/2014/main" id="{0FDCAA47-5C3F-4B0A-A95F-17AF464F7526}"/>
              </a:ext>
            </a:extLst>
          </p:cNvPr>
          <p:cNvSpPr txBox="1"/>
          <p:nvPr/>
        </p:nvSpPr>
        <p:spPr>
          <a:xfrm>
            <a:off x="9170048" y="5404650"/>
            <a:ext cx="2839289" cy="369332"/>
          </a:xfrm>
          <a:prstGeom prst="rect">
            <a:avLst/>
          </a:prstGeom>
          <a:noFill/>
        </p:spPr>
        <p:txBody>
          <a:bodyPr wrap="square" rtlCol="0">
            <a:spAutoFit/>
          </a:bodyPr>
          <a:lstStyle/>
          <a:p>
            <a:r>
              <a:rPr lang="en-GB" dirty="0"/>
              <a:t>15 minute delays (90</a:t>
            </a:r>
            <a:r>
              <a:rPr lang="en-GB" baseline="30000" dirty="0"/>
              <a:t>th</a:t>
            </a:r>
            <a:r>
              <a:rPr lang="en-GB" dirty="0"/>
              <a:t> %)</a:t>
            </a:r>
            <a:endParaRPr lang="en-US" dirty="0"/>
          </a:p>
        </p:txBody>
      </p:sp>
      <p:graphicFrame>
        <p:nvGraphicFramePr>
          <p:cNvPr id="36" name="Table 35">
            <a:extLst>
              <a:ext uri="{FF2B5EF4-FFF2-40B4-BE49-F238E27FC236}">
                <a16:creationId xmlns:a16="http://schemas.microsoft.com/office/drawing/2014/main" id="{FE6A14B2-6173-4909-9330-603F10C5E739}"/>
              </a:ext>
            </a:extLst>
          </p:cNvPr>
          <p:cNvGraphicFramePr>
            <a:graphicFrameLocks noGrp="1"/>
          </p:cNvGraphicFramePr>
          <p:nvPr>
            <p:extLst>
              <p:ext uri="{D42A27DB-BD31-4B8C-83A1-F6EECF244321}">
                <p14:modId xmlns:p14="http://schemas.microsoft.com/office/powerpoint/2010/main" val="1094802574"/>
              </p:ext>
            </p:extLst>
          </p:nvPr>
        </p:nvGraphicFramePr>
        <p:xfrm>
          <a:off x="252645" y="1967763"/>
          <a:ext cx="3310361" cy="3528060"/>
        </p:xfrm>
        <a:graphic>
          <a:graphicData uri="http://schemas.openxmlformats.org/drawingml/2006/table">
            <a:tbl>
              <a:tblPr/>
              <a:tblGrid>
                <a:gridCol w="699218">
                  <a:extLst>
                    <a:ext uri="{9D8B030D-6E8A-4147-A177-3AD203B41FA5}">
                      <a16:colId xmlns:a16="http://schemas.microsoft.com/office/drawing/2014/main" val="3806813395"/>
                    </a:ext>
                  </a:extLst>
                </a:gridCol>
                <a:gridCol w="699218">
                  <a:extLst>
                    <a:ext uri="{9D8B030D-6E8A-4147-A177-3AD203B41FA5}">
                      <a16:colId xmlns:a16="http://schemas.microsoft.com/office/drawing/2014/main" val="3155391213"/>
                    </a:ext>
                  </a:extLst>
                </a:gridCol>
                <a:gridCol w="981760">
                  <a:extLst>
                    <a:ext uri="{9D8B030D-6E8A-4147-A177-3AD203B41FA5}">
                      <a16:colId xmlns:a16="http://schemas.microsoft.com/office/drawing/2014/main" val="284407908"/>
                    </a:ext>
                  </a:extLst>
                </a:gridCol>
                <a:gridCol w="930165">
                  <a:extLst>
                    <a:ext uri="{9D8B030D-6E8A-4147-A177-3AD203B41FA5}">
                      <a16:colId xmlns:a16="http://schemas.microsoft.com/office/drawing/2014/main" val="3488254114"/>
                    </a:ext>
                  </a:extLst>
                </a:gridCol>
              </a:tblGrid>
              <a:tr h="190500">
                <a:tc>
                  <a:txBody>
                    <a:bodyPr/>
                    <a:lstStyle/>
                    <a:p>
                      <a:pPr algn="ctr" fontAlgn="b"/>
                      <a:r>
                        <a:rPr lang="en-US" sz="1600" b="0" i="0" u="none" strike="noStrike">
                          <a:solidFill>
                            <a:srgbClr val="000000"/>
                          </a:solidFill>
                          <a:effectLst/>
                          <a:latin typeface="Calibri" panose="020F0502020204030204" pitchFamily="34" charset="0"/>
                        </a:rPr>
                        <a:t>Origin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90</a:t>
                      </a:r>
                      <a:r>
                        <a:rPr lang="en-US" sz="1600" b="0" i="0" u="none" strike="noStrike" baseline="30000" dirty="0">
                          <a:solidFill>
                            <a:srgbClr val="000000"/>
                          </a:solidFill>
                          <a:effectLst/>
                          <a:latin typeface="Calibri" panose="020F0502020204030204" pitchFamily="34" charset="0"/>
                        </a:rPr>
                        <a:t>th</a:t>
                      </a:r>
                      <a:r>
                        <a:rPr lang="en-US" sz="1600" b="0" i="0" u="none" strike="noStrike" dirty="0">
                          <a:solidFill>
                            <a:srgbClr val="000000"/>
                          </a:solidFill>
                          <a:effectLst/>
                          <a:latin typeface="Calibri" panose="020F0502020204030204" pitchFamily="34" charset="0"/>
                        </a:rPr>
                        <a:t> % Delay (min)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Number Apreqs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Distance (nm)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745007"/>
                  </a:ext>
                </a:extLst>
              </a:tr>
              <a:tr h="190500">
                <a:tc>
                  <a:txBody>
                    <a:bodyPr/>
                    <a:lstStyle/>
                    <a:p>
                      <a:pPr algn="ctr" fontAlgn="b"/>
                      <a:r>
                        <a:rPr lang="en-US" sz="1600" b="0" i="0" u="none" strike="noStrike">
                          <a:solidFill>
                            <a:srgbClr val="000000"/>
                          </a:solidFill>
                          <a:effectLst/>
                          <a:latin typeface="Calibri" panose="020F0502020204030204" pitchFamily="34" charset="0"/>
                        </a:rPr>
                        <a:t>BWI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1790"/>
                  </a:ext>
                </a:extLst>
              </a:tr>
              <a:tr h="190500">
                <a:tc>
                  <a:txBody>
                    <a:bodyPr/>
                    <a:lstStyle/>
                    <a:p>
                      <a:pPr algn="ctr" fontAlgn="b"/>
                      <a:r>
                        <a:rPr lang="en-US" sz="1600" b="0" i="0" u="none" strike="noStrike">
                          <a:solidFill>
                            <a:srgbClr val="000000"/>
                          </a:solidFill>
                          <a:effectLst/>
                          <a:latin typeface="Calibri" panose="020F0502020204030204" pitchFamily="34" charset="0"/>
                        </a:rPr>
                        <a:t>DCA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5717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164.9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8498186"/>
                  </a:ext>
                </a:extLst>
              </a:tr>
              <a:tr h="190500">
                <a:tc>
                  <a:txBody>
                    <a:bodyPr/>
                    <a:lstStyle/>
                    <a:p>
                      <a:pPr algn="ctr" fontAlgn="b"/>
                      <a:r>
                        <a:rPr lang="en-US" sz="1600" b="0" i="0" u="none" strike="noStrike">
                          <a:solidFill>
                            <a:srgbClr val="000000"/>
                          </a:solidFill>
                          <a:effectLst/>
                          <a:latin typeface="Calibri" panose="020F0502020204030204" pitchFamily="34" charset="0"/>
                        </a:rPr>
                        <a:t>IAD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188.4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571068"/>
                  </a:ext>
                </a:extLst>
              </a:tr>
              <a:tr h="190500">
                <a:tc>
                  <a:txBody>
                    <a:bodyPr/>
                    <a:lstStyle/>
                    <a:p>
                      <a:pPr algn="ctr" fontAlgn="b"/>
                      <a:r>
                        <a:rPr lang="en-US" sz="1600" b="0" i="0" u="none" strike="noStrike">
                          <a:solidFill>
                            <a:srgbClr val="000000"/>
                          </a:solidFill>
                          <a:effectLst/>
                          <a:latin typeface="Calibri" panose="020F0502020204030204" pitchFamily="34" charset="0"/>
                        </a:rPr>
                        <a:t>RIC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368297"/>
                  </a:ext>
                </a:extLst>
              </a:tr>
              <a:tr h="190500">
                <a:tc>
                  <a:txBody>
                    <a:bodyPr/>
                    <a:lstStyle/>
                    <a:p>
                      <a:pPr algn="ctr" fontAlgn="b"/>
                      <a:r>
                        <a:rPr lang="en-US" sz="1600" b="0" i="0" u="none" strike="noStrike">
                          <a:solidFill>
                            <a:srgbClr val="000000"/>
                          </a:solidFill>
                          <a:effectLst/>
                          <a:latin typeface="Calibri" panose="020F0502020204030204" pitchFamily="34" charset="0"/>
                        </a:rPr>
                        <a:t>CHO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253.9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853184"/>
                  </a:ext>
                </a:extLst>
              </a:tr>
              <a:tr h="190500">
                <a:tc>
                  <a:txBody>
                    <a:bodyPr/>
                    <a:lstStyle/>
                    <a:p>
                      <a:pPr algn="ctr" fontAlgn="b"/>
                      <a:r>
                        <a:rPr lang="en-US" sz="1600" b="0" i="0" u="none" strike="noStrike">
                          <a:solidFill>
                            <a:srgbClr val="000000"/>
                          </a:solidFill>
                          <a:effectLst/>
                          <a:latin typeface="Calibri" panose="020F0502020204030204" pitchFamily="34" charset="0"/>
                        </a:rPr>
                        <a:t>ORF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2386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270.6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650381"/>
                  </a:ext>
                </a:extLst>
              </a:tr>
              <a:tr h="190500">
                <a:tc>
                  <a:txBody>
                    <a:bodyPr/>
                    <a:lstStyle/>
                    <a:p>
                      <a:pPr algn="ctr" fontAlgn="b"/>
                      <a:r>
                        <a:rPr lang="en-US" sz="1600" b="0" i="0" u="none" strike="noStrike">
                          <a:solidFill>
                            <a:srgbClr val="000000"/>
                          </a:solidFill>
                          <a:effectLst/>
                          <a:latin typeface="Calibri" panose="020F0502020204030204" pitchFamily="34" charset="0"/>
                        </a:rPr>
                        <a:t>RDU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329.8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714497"/>
                  </a:ext>
                </a:extLst>
              </a:tr>
              <a:tr h="190500">
                <a:tc>
                  <a:txBody>
                    <a:bodyPr/>
                    <a:lstStyle/>
                    <a:p>
                      <a:pPr algn="ctr" fontAlgn="b"/>
                      <a:r>
                        <a:rPr lang="en-US" sz="1600" b="0" i="0" u="none" strike="noStrike">
                          <a:solidFill>
                            <a:srgbClr val="000000"/>
                          </a:solidFill>
                          <a:effectLst/>
                          <a:latin typeface="Calibri" panose="020F0502020204030204" pitchFamily="34" charset="0"/>
                        </a:rPr>
                        <a:t>ROA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843917"/>
                  </a:ext>
                </a:extLst>
              </a:tr>
              <a:tr h="190500">
                <a:tc>
                  <a:txBody>
                    <a:bodyPr/>
                    <a:lstStyle/>
                    <a:p>
                      <a:pPr algn="ctr" fontAlgn="b"/>
                      <a:r>
                        <a:rPr lang="en-US" sz="1600" b="0" i="0" u="none" strike="noStrike">
                          <a:solidFill>
                            <a:srgbClr val="000000"/>
                          </a:solidFill>
                          <a:effectLst/>
                          <a:latin typeface="Calibri" panose="020F0502020204030204" pitchFamily="34" charset="0"/>
                        </a:rPr>
                        <a:t>GSO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2155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29280"/>
                  </a:ext>
                </a:extLst>
              </a:tr>
              <a:tr h="190500">
                <a:tc>
                  <a:txBody>
                    <a:bodyPr/>
                    <a:lstStyle/>
                    <a:p>
                      <a:pPr algn="ctr" fontAlgn="b"/>
                      <a:r>
                        <a:rPr lang="en-US" sz="1600" b="0" i="0" u="none" strike="noStrike">
                          <a:solidFill>
                            <a:srgbClr val="000000"/>
                          </a:solidFill>
                          <a:effectLst/>
                          <a:latin typeface="Calibri" panose="020F0502020204030204" pitchFamily="34" charset="0"/>
                        </a:rPr>
                        <a:t>ILM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185991"/>
                  </a:ext>
                </a:extLst>
              </a:tr>
              <a:tr h="190500">
                <a:tc>
                  <a:txBody>
                    <a:bodyPr/>
                    <a:lstStyle/>
                    <a:p>
                      <a:pPr algn="ctr" fontAlgn="b"/>
                      <a:r>
                        <a:rPr lang="en-US" sz="1600" b="0" i="0" u="none" strike="noStrike">
                          <a:solidFill>
                            <a:srgbClr val="000000"/>
                          </a:solidFill>
                          <a:effectLst/>
                          <a:latin typeface="Calibri" panose="020F0502020204030204" pitchFamily="34" charset="0"/>
                        </a:rPr>
                        <a:t>CLT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158373"/>
                  </a:ext>
                </a:extLst>
              </a:tr>
            </a:tbl>
          </a:graphicData>
        </a:graphic>
      </p:graphicFrame>
      <p:sp>
        <p:nvSpPr>
          <p:cNvPr id="37" name="Arrow: Down 36">
            <a:extLst>
              <a:ext uri="{FF2B5EF4-FFF2-40B4-BE49-F238E27FC236}">
                <a16:creationId xmlns:a16="http://schemas.microsoft.com/office/drawing/2014/main" id="{D1228FEF-5E85-4AB9-8794-43DE4300E071}"/>
              </a:ext>
            </a:extLst>
          </p:cNvPr>
          <p:cNvSpPr/>
          <p:nvPr/>
        </p:nvSpPr>
        <p:spPr bwMode="auto">
          <a:xfrm>
            <a:off x="3690069" y="2493217"/>
            <a:ext cx="608799" cy="2440546"/>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2000" b="1" i="0" u="none" strike="noStrike" cap="none" normalizeH="0" baseline="0" dirty="0">
                <a:ln>
                  <a:noFill/>
                </a:ln>
                <a:solidFill>
                  <a:schemeClr val="tx1"/>
                </a:solidFill>
                <a:effectLst/>
                <a:latin typeface="Arial" charset="0"/>
              </a:rPr>
              <a:t>Better</a:t>
            </a:r>
            <a:endParaRPr kumimoji="0" lang="en-US" sz="2000" b="1" i="0" u="none" strike="noStrike" cap="none" normalizeH="0" baseline="0" dirty="0">
              <a:ln>
                <a:noFill/>
              </a:ln>
              <a:solidFill>
                <a:schemeClr val="tx1"/>
              </a:solidFill>
              <a:effectLst/>
              <a:latin typeface="Arial" charset="0"/>
            </a:endParaRPr>
          </a:p>
        </p:txBody>
      </p:sp>
      <p:sp>
        <p:nvSpPr>
          <p:cNvPr id="38" name="Rectangle: Rounded Corners 37">
            <a:extLst>
              <a:ext uri="{FF2B5EF4-FFF2-40B4-BE49-F238E27FC236}">
                <a16:creationId xmlns:a16="http://schemas.microsoft.com/office/drawing/2014/main" id="{E7449DA8-8997-4A07-85AF-902B48E07215}"/>
              </a:ext>
            </a:extLst>
          </p:cNvPr>
          <p:cNvSpPr/>
          <p:nvPr/>
        </p:nvSpPr>
        <p:spPr bwMode="auto">
          <a:xfrm>
            <a:off x="65069" y="625345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Understanding</a:t>
            </a:r>
            <a:endParaRPr kumimoji="0" lang="en-US" sz="900" b="1" i="0" u="none" strike="noStrike" cap="none" normalizeH="0" baseline="0" dirty="0">
              <a:ln>
                <a:noFill/>
              </a:ln>
              <a:solidFill>
                <a:schemeClr val="bg1"/>
              </a:solidFill>
              <a:effectLst/>
              <a:latin typeface="Arial" charset="0"/>
            </a:endParaRPr>
          </a:p>
        </p:txBody>
      </p:sp>
      <p:sp>
        <p:nvSpPr>
          <p:cNvPr id="2" name="TextBox 1">
            <a:extLst>
              <a:ext uri="{FF2B5EF4-FFF2-40B4-BE49-F238E27FC236}">
                <a16:creationId xmlns:a16="http://schemas.microsoft.com/office/drawing/2014/main" id="{6B6D3B24-041D-45FE-8311-AD705C3F89D8}"/>
              </a:ext>
            </a:extLst>
          </p:cNvPr>
          <p:cNvSpPr txBox="1"/>
          <p:nvPr/>
        </p:nvSpPr>
        <p:spPr>
          <a:xfrm>
            <a:off x="269879" y="1362177"/>
            <a:ext cx="3275892" cy="523220"/>
          </a:xfrm>
          <a:prstGeom prst="rect">
            <a:avLst/>
          </a:prstGeom>
          <a:noFill/>
          <a:ln>
            <a:solidFill>
              <a:schemeClr val="tx1"/>
            </a:solidFill>
          </a:ln>
        </p:spPr>
        <p:txBody>
          <a:bodyPr wrap="square" rtlCol="0">
            <a:spAutoFit/>
          </a:bodyPr>
          <a:lstStyle/>
          <a:p>
            <a:r>
              <a:rPr lang="en-GB" sz="1400" dirty="0"/>
              <a:t>Estimated 90</a:t>
            </a:r>
            <a:r>
              <a:rPr lang="en-GB" sz="1400" baseline="30000" dirty="0"/>
              <a:t>th</a:t>
            </a:r>
            <a:r>
              <a:rPr lang="en-GB" sz="1400" dirty="0"/>
              <a:t> Percentile delay by Origin into LGA_DYL for all of 2019</a:t>
            </a:r>
            <a:endParaRPr lang="en-US" sz="1400" dirty="0"/>
          </a:p>
        </p:txBody>
      </p:sp>
      <p:pic>
        <p:nvPicPr>
          <p:cNvPr id="6" name="ex2_dataunder3">
            <a:hlinkClick r:id="" action="ppaction://media"/>
            <a:extLst>
              <a:ext uri="{FF2B5EF4-FFF2-40B4-BE49-F238E27FC236}">
                <a16:creationId xmlns:a16="http://schemas.microsoft.com/office/drawing/2014/main" id="{8579849B-8B91-42E6-8E7A-B73EE6FB78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199" y="6202623"/>
            <a:ext cx="609600" cy="609600"/>
          </a:xfrm>
          <a:prstGeom prst="rect">
            <a:avLst/>
          </a:prstGeom>
        </p:spPr>
      </p:pic>
    </p:spTree>
    <p:extLst>
      <p:ext uri="{BB962C8B-B14F-4D97-AF65-F5344CB8AC3E}">
        <p14:creationId xmlns:p14="http://schemas.microsoft.com/office/powerpoint/2010/main" val="14470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7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4448F-BBBE-4065-BEDD-8CB3723C39D7}"/>
              </a:ext>
            </a:extLst>
          </p:cNvPr>
          <p:cNvSpPr>
            <a:spLocks noGrp="1"/>
          </p:cNvSpPr>
          <p:nvPr>
            <p:ph idx="1"/>
          </p:nvPr>
        </p:nvSpPr>
        <p:spPr>
          <a:xfrm>
            <a:off x="421574" y="3971791"/>
            <a:ext cx="11348852" cy="2448347"/>
          </a:xfrm>
        </p:spPr>
        <p:txBody>
          <a:bodyPr>
            <a:normAutofit fontScale="70000" lnSpcReduction="20000"/>
          </a:bodyPr>
          <a:lstStyle/>
          <a:p>
            <a:r>
              <a:rPr lang="en-GB" dirty="0"/>
              <a:t>Approx. 20 features (not shown here) were developed to achieve greater predictability of TBFM delay</a:t>
            </a:r>
          </a:p>
          <a:p>
            <a:pPr lvl="1"/>
            <a:r>
              <a:rPr lang="en-GB" dirty="0"/>
              <a:t>The results of this model yielded an overall accuracy of around 6.5 min error and 6.8 min standard deviation</a:t>
            </a:r>
          </a:p>
          <a:p>
            <a:pPr lvl="1"/>
            <a:r>
              <a:rPr lang="en-GB" dirty="0"/>
              <a:t>Site specific (city pair) predictive accuracy can be as good as 3 min (error and standard deviation) or as high at 10 min</a:t>
            </a:r>
          </a:p>
          <a:p>
            <a:pPr lvl="1"/>
            <a:r>
              <a:rPr lang="en-GB" dirty="0"/>
              <a:t>The machine learning regressor improved these predictions by 10-20% over any one statistical view</a:t>
            </a:r>
          </a:p>
          <a:p>
            <a:endParaRPr lang="en-GB" dirty="0"/>
          </a:p>
          <a:p>
            <a:r>
              <a:rPr lang="en-GB" dirty="0"/>
              <a:t>Important lessons learned were:</a:t>
            </a:r>
          </a:p>
          <a:p>
            <a:pPr lvl="1"/>
            <a:r>
              <a:rPr lang="en-GB" dirty="0"/>
              <a:t>Analysis of this problem benefits from grouping origin, destination and TBFM stream class name </a:t>
            </a:r>
          </a:p>
          <a:p>
            <a:pPr lvl="1"/>
            <a:r>
              <a:rPr lang="en-GB" dirty="0"/>
              <a:t>The MIT in use (super stream class separation) is the most important attribute with predictive power/lift</a:t>
            </a:r>
          </a:p>
          <a:p>
            <a:pPr lvl="1"/>
            <a:r>
              <a:rPr lang="en-GB" dirty="0"/>
              <a:t>Another important attribute is “what time of day do you need the stream class resource” (15 minute bin)</a:t>
            </a:r>
          </a:p>
          <a:p>
            <a:endParaRPr lang="en-GB" dirty="0"/>
          </a:p>
          <a:p>
            <a:endParaRPr lang="en-GB" dirty="0"/>
          </a:p>
        </p:txBody>
      </p:sp>
      <p:sp>
        <p:nvSpPr>
          <p:cNvPr id="3" name="Slide Number Placeholder 2">
            <a:extLst>
              <a:ext uri="{FF2B5EF4-FFF2-40B4-BE49-F238E27FC236}">
                <a16:creationId xmlns:a16="http://schemas.microsoft.com/office/drawing/2014/main" id="{02286C39-6404-4A5E-BA5C-D64468E37FA9}"/>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21</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09D51365-19F6-43B6-AF2D-52C907A86F57}"/>
              </a:ext>
            </a:extLst>
          </p:cNvPr>
          <p:cNvSpPr>
            <a:spLocks noGrp="1"/>
          </p:cNvSpPr>
          <p:nvPr>
            <p:ph type="title"/>
          </p:nvPr>
        </p:nvSpPr>
        <p:spPr/>
        <p:txBody>
          <a:bodyPr/>
          <a:lstStyle/>
          <a:p>
            <a:r>
              <a:rPr lang="en-GB" dirty="0"/>
              <a:t>Feature Importance and Analytical Lessons</a:t>
            </a:r>
            <a:endParaRPr lang="en-US" dirty="0"/>
          </a:p>
        </p:txBody>
      </p:sp>
      <p:sp>
        <p:nvSpPr>
          <p:cNvPr id="6" name="Rectangle: Rounded Corners 5">
            <a:extLst>
              <a:ext uri="{FF2B5EF4-FFF2-40B4-BE49-F238E27FC236}">
                <a16:creationId xmlns:a16="http://schemas.microsoft.com/office/drawing/2014/main" id="{2B9DED44-2ED3-46C2-B1C7-6D5986791B32}"/>
              </a:ext>
            </a:extLst>
          </p:cNvPr>
          <p:cNvSpPr/>
          <p:nvPr/>
        </p:nvSpPr>
        <p:spPr bwMode="auto">
          <a:xfrm>
            <a:off x="74333" y="6265103"/>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Feature Engineering &amp; Model Fitting</a:t>
            </a:r>
            <a:endParaRPr kumimoji="0" lang="en-US" sz="900" b="1" i="0" u="none" strike="noStrike" cap="none" normalizeH="0" baseline="0" dirty="0">
              <a:ln>
                <a:noFill/>
              </a:ln>
              <a:solidFill>
                <a:schemeClr val="bg1"/>
              </a:solidFill>
              <a:effectLst/>
              <a:latin typeface="Arial" charset="0"/>
            </a:endParaRPr>
          </a:p>
        </p:txBody>
      </p:sp>
      <p:sp>
        <p:nvSpPr>
          <p:cNvPr id="9" name="TextBox 8">
            <a:extLst>
              <a:ext uri="{FF2B5EF4-FFF2-40B4-BE49-F238E27FC236}">
                <a16:creationId xmlns:a16="http://schemas.microsoft.com/office/drawing/2014/main" id="{C69B800B-08BA-4E43-93E7-80171EA8E334}"/>
              </a:ext>
            </a:extLst>
          </p:cNvPr>
          <p:cNvSpPr txBox="1"/>
          <p:nvPr/>
        </p:nvSpPr>
        <p:spPr>
          <a:xfrm>
            <a:off x="1882007" y="943490"/>
            <a:ext cx="3628143" cy="369332"/>
          </a:xfrm>
          <a:prstGeom prst="rect">
            <a:avLst/>
          </a:prstGeom>
          <a:noFill/>
        </p:spPr>
        <p:txBody>
          <a:bodyPr wrap="square" rtlCol="0">
            <a:spAutoFit/>
          </a:bodyPr>
          <a:lstStyle/>
          <a:p>
            <a:r>
              <a:rPr lang="en-GB" b="1" dirty="0"/>
              <a:t>Feature Importance</a:t>
            </a:r>
            <a:endParaRPr lang="en-US" b="1" dirty="0"/>
          </a:p>
        </p:txBody>
      </p:sp>
      <p:pic>
        <p:nvPicPr>
          <p:cNvPr id="7" name="Picture 6">
            <a:extLst>
              <a:ext uri="{FF2B5EF4-FFF2-40B4-BE49-F238E27FC236}">
                <a16:creationId xmlns:a16="http://schemas.microsoft.com/office/drawing/2014/main" id="{82B69E9C-DBF8-4804-BBAA-552E01E5C161}"/>
              </a:ext>
            </a:extLst>
          </p:cNvPr>
          <p:cNvPicPr>
            <a:picLocks noChangeAspect="1"/>
          </p:cNvPicPr>
          <p:nvPr/>
        </p:nvPicPr>
        <p:blipFill>
          <a:blip r:embed="rId5"/>
          <a:stretch>
            <a:fillRect/>
          </a:stretch>
        </p:blipFill>
        <p:spPr>
          <a:xfrm>
            <a:off x="241561" y="1492484"/>
            <a:ext cx="6909034" cy="2448347"/>
          </a:xfrm>
          <a:prstGeom prst="rect">
            <a:avLst/>
          </a:prstGeom>
        </p:spPr>
      </p:pic>
      <p:sp>
        <p:nvSpPr>
          <p:cNvPr id="12" name="TextBox 11">
            <a:extLst>
              <a:ext uri="{FF2B5EF4-FFF2-40B4-BE49-F238E27FC236}">
                <a16:creationId xmlns:a16="http://schemas.microsoft.com/office/drawing/2014/main" id="{D529C26C-9277-47C9-992D-3B51FF339FF3}"/>
              </a:ext>
            </a:extLst>
          </p:cNvPr>
          <p:cNvSpPr txBox="1"/>
          <p:nvPr/>
        </p:nvSpPr>
        <p:spPr>
          <a:xfrm>
            <a:off x="241561" y="1558115"/>
            <a:ext cx="3380413" cy="307777"/>
          </a:xfrm>
          <a:prstGeom prst="rect">
            <a:avLst/>
          </a:prstGeom>
          <a:solidFill>
            <a:schemeClr val="bg1"/>
          </a:solidFill>
        </p:spPr>
        <p:txBody>
          <a:bodyPr wrap="square" rtlCol="0">
            <a:spAutoFit/>
          </a:bodyPr>
          <a:lstStyle/>
          <a:p>
            <a:r>
              <a:rPr lang="en-GB" sz="1400" b="1" dirty="0"/>
              <a:t>Stream class separation (from SWIM)</a:t>
            </a:r>
            <a:endParaRPr lang="en-US" sz="1400" b="1" dirty="0"/>
          </a:p>
        </p:txBody>
      </p:sp>
      <p:sp>
        <p:nvSpPr>
          <p:cNvPr id="13" name="TextBox 12">
            <a:extLst>
              <a:ext uri="{FF2B5EF4-FFF2-40B4-BE49-F238E27FC236}">
                <a16:creationId xmlns:a16="http://schemas.microsoft.com/office/drawing/2014/main" id="{F5997DD3-A673-4AC5-B04D-65DCB3DEA76C}"/>
              </a:ext>
            </a:extLst>
          </p:cNvPr>
          <p:cNvSpPr txBox="1"/>
          <p:nvPr/>
        </p:nvSpPr>
        <p:spPr>
          <a:xfrm>
            <a:off x="239582" y="1829267"/>
            <a:ext cx="2980707" cy="307777"/>
          </a:xfrm>
          <a:prstGeom prst="rect">
            <a:avLst/>
          </a:prstGeom>
          <a:solidFill>
            <a:schemeClr val="bg1"/>
          </a:solidFill>
        </p:spPr>
        <p:txBody>
          <a:bodyPr wrap="square" rtlCol="0">
            <a:spAutoFit/>
          </a:bodyPr>
          <a:lstStyle/>
          <a:p>
            <a:r>
              <a:rPr lang="en-GB" sz="1400" b="1" dirty="0"/>
              <a:t>ETA to metering arc (derived)</a:t>
            </a:r>
            <a:endParaRPr lang="en-US" sz="1400" b="1" dirty="0"/>
          </a:p>
        </p:txBody>
      </p:sp>
      <p:sp>
        <p:nvSpPr>
          <p:cNvPr id="14" name="TextBox 13">
            <a:extLst>
              <a:ext uri="{FF2B5EF4-FFF2-40B4-BE49-F238E27FC236}">
                <a16:creationId xmlns:a16="http://schemas.microsoft.com/office/drawing/2014/main" id="{33EDB94C-C116-4301-8C4A-962D241D999A}"/>
              </a:ext>
            </a:extLst>
          </p:cNvPr>
          <p:cNvSpPr txBox="1"/>
          <p:nvPr/>
        </p:nvSpPr>
        <p:spPr>
          <a:xfrm>
            <a:off x="237603" y="2113893"/>
            <a:ext cx="2980707" cy="307777"/>
          </a:xfrm>
          <a:prstGeom prst="rect">
            <a:avLst/>
          </a:prstGeom>
          <a:solidFill>
            <a:schemeClr val="bg1"/>
          </a:solidFill>
        </p:spPr>
        <p:txBody>
          <a:bodyPr wrap="square" rtlCol="0">
            <a:spAutoFit/>
          </a:bodyPr>
          <a:lstStyle/>
          <a:p>
            <a:r>
              <a:rPr lang="en-GB" sz="1400" b="1" dirty="0"/>
              <a:t>Filed speed (from SWIM)</a:t>
            </a:r>
            <a:endParaRPr lang="en-US" sz="1400" b="1" dirty="0"/>
          </a:p>
        </p:txBody>
      </p:sp>
      <p:sp>
        <p:nvSpPr>
          <p:cNvPr id="15" name="TextBox 14">
            <a:extLst>
              <a:ext uri="{FF2B5EF4-FFF2-40B4-BE49-F238E27FC236}">
                <a16:creationId xmlns:a16="http://schemas.microsoft.com/office/drawing/2014/main" id="{789808E2-08B3-4556-A4E9-00A52141D618}"/>
              </a:ext>
            </a:extLst>
          </p:cNvPr>
          <p:cNvSpPr txBox="1"/>
          <p:nvPr/>
        </p:nvSpPr>
        <p:spPr>
          <a:xfrm>
            <a:off x="237603" y="2386375"/>
            <a:ext cx="2980707" cy="307777"/>
          </a:xfrm>
          <a:prstGeom prst="rect">
            <a:avLst/>
          </a:prstGeom>
          <a:solidFill>
            <a:schemeClr val="bg1"/>
          </a:solidFill>
        </p:spPr>
        <p:txBody>
          <a:bodyPr wrap="square" rtlCol="0">
            <a:spAutoFit/>
          </a:bodyPr>
          <a:lstStyle/>
          <a:p>
            <a:r>
              <a:rPr lang="en-GB" sz="1400" b="1" dirty="0"/>
              <a:t>Day of Week (derived)</a:t>
            </a:r>
            <a:endParaRPr lang="en-US" sz="1400" b="1" dirty="0"/>
          </a:p>
        </p:txBody>
      </p:sp>
      <p:sp>
        <p:nvSpPr>
          <p:cNvPr id="16" name="TextBox 15">
            <a:extLst>
              <a:ext uri="{FF2B5EF4-FFF2-40B4-BE49-F238E27FC236}">
                <a16:creationId xmlns:a16="http://schemas.microsoft.com/office/drawing/2014/main" id="{068961FC-1E50-4BDD-A124-72F218F0E630}"/>
              </a:ext>
            </a:extLst>
          </p:cNvPr>
          <p:cNvSpPr txBox="1"/>
          <p:nvPr/>
        </p:nvSpPr>
        <p:spPr>
          <a:xfrm>
            <a:off x="237603" y="2664802"/>
            <a:ext cx="2980707" cy="307777"/>
          </a:xfrm>
          <a:prstGeom prst="rect">
            <a:avLst/>
          </a:prstGeom>
          <a:solidFill>
            <a:schemeClr val="bg1"/>
          </a:solidFill>
        </p:spPr>
        <p:txBody>
          <a:bodyPr wrap="square" rtlCol="0">
            <a:spAutoFit/>
          </a:bodyPr>
          <a:lstStyle/>
          <a:p>
            <a:r>
              <a:rPr lang="en-GB" sz="1400" b="1" dirty="0"/>
              <a:t>Aircraft Type (from SWIM)</a:t>
            </a:r>
            <a:endParaRPr lang="en-US" sz="1400" b="1" dirty="0"/>
          </a:p>
        </p:txBody>
      </p:sp>
      <p:sp>
        <p:nvSpPr>
          <p:cNvPr id="17" name="TextBox 16">
            <a:extLst>
              <a:ext uri="{FF2B5EF4-FFF2-40B4-BE49-F238E27FC236}">
                <a16:creationId xmlns:a16="http://schemas.microsoft.com/office/drawing/2014/main" id="{852572CD-4A01-4EDE-B5A2-9003D1DD7519}"/>
              </a:ext>
            </a:extLst>
          </p:cNvPr>
          <p:cNvSpPr txBox="1"/>
          <p:nvPr/>
        </p:nvSpPr>
        <p:spPr>
          <a:xfrm>
            <a:off x="237603" y="2916518"/>
            <a:ext cx="2980707" cy="307777"/>
          </a:xfrm>
          <a:prstGeom prst="rect">
            <a:avLst/>
          </a:prstGeom>
          <a:solidFill>
            <a:schemeClr val="bg1"/>
          </a:solidFill>
        </p:spPr>
        <p:txBody>
          <a:bodyPr wrap="square" rtlCol="0">
            <a:spAutoFit/>
          </a:bodyPr>
          <a:lstStyle/>
          <a:p>
            <a:r>
              <a:rPr lang="en-GB" sz="1400" b="1" dirty="0"/>
              <a:t>Assigned Altitude (from SWIM)</a:t>
            </a:r>
            <a:endParaRPr lang="en-US" sz="1400" b="1" dirty="0"/>
          </a:p>
        </p:txBody>
      </p:sp>
      <p:sp>
        <p:nvSpPr>
          <p:cNvPr id="18" name="TextBox 17">
            <a:extLst>
              <a:ext uri="{FF2B5EF4-FFF2-40B4-BE49-F238E27FC236}">
                <a16:creationId xmlns:a16="http://schemas.microsoft.com/office/drawing/2014/main" id="{B0351EC9-3758-470B-898F-BC21FA3924E3}"/>
              </a:ext>
            </a:extLst>
          </p:cNvPr>
          <p:cNvSpPr txBox="1"/>
          <p:nvPr/>
        </p:nvSpPr>
        <p:spPr>
          <a:xfrm>
            <a:off x="237602" y="3160794"/>
            <a:ext cx="2980707" cy="307777"/>
          </a:xfrm>
          <a:prstGeom prst="rect">
            <a:avLst/>
          </a:prstGeom>
          <a:solidFill>
            <a:schemeClr val="bg1"/>
          </a:solidFill>
        </p:spPr>
        <p:txBody>
          <a:bodyPr wrap="square" rtlCol="0">
            <a:spAutoFit/>
          </a:bodyPr>
          <a:lstStyle/>
          <a:p>
            <a:r>
              <a:rPr lang="en-GB" sz="1400" b="1" dirty="0"/>
              <a:t>Has EDCT Boolean (derived)</a:t>
            </a:r>
            <a:endParaRPr lang="en-US" sz="1400" b="1" dirty="0"/>
          </a:p>
        </p:txBody>
      </p:sp>
      <p:sp>
        <p:nvSpPr>
          <p:cNvPr id="19" name="TextBox 18">
            <a:extLst>
              <a:ext uri="{FF2B5EF4-FFF2-40B4-BE49-F238E27FC236}">
                <a16:creationId xmlns:a16="http://schemas.microsoft.com/office/drawing/2014/main" id="{3B63FDEB-6F40-4AEB-982E-E8BDA8505991}"/>
              </a:ext>
            </a:extLst>
          </p:cNvPr>
          <p:cNvSpPr txBox="1"/>
          <p:nvPr/>
        </p:nvSpPr>
        <p:spPr>
          <a:xfrm>
            <a:off x="237601" y="3444277"/>
            <a:ext cx="2980707" cy="307777"/>
          </a:xfrm>
          <a:prstGeom prst="rect">
            <a:avLst/>
          </a:prstGeom>
          <a:solidFill>
            <a:schemeClr val="bg1"/>
          </a:solidFill>
        </p:spPr>
        <p:txBody>
          <a:bodyPr wrap="square" rtlCol="0">
            <a:spAutoFit/>
          </a:bodyPr>
          <a:lstStyle/>
          <a:p>
            <a:r>
              <a:rPr lang="en-GB" sz="1400" b="1" dirty="0"/>
              <a:t>Meter Fix Distance (derived)</a:t>
            </a:r>
            <a:endParaRPr lang="en-US" sz="1400" b="1" dirty="0"/>
          </a:p>
        </p:txBody>
      </p:sp>
      <p:pic>
        <p:nvPicPr>
          <p:cNvPr id="5" name="ex2_features">
            <a:hlinkClick r:id="" action="ppaction://media"/>
            <a:extLst>
              <a:ext uri="{FF2B5EF4-FFF2-40B4-BE49-F238E27FC236}">
                <a16:creationId xmlns:a16="http://schemas.microsoft.com/office/drawing/2014/main" id="{C3969EE6-692F-4A46-9B13-1C3065BCB1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199" y="6158937"/>
            <a:ext cx="609600" cy="609600"/>
          </a:xfrm>
          <a:prstGeom prst="rect">
            <a:avLst/>
          </a:prstGeom>
        </p:spPr>
      </p:pic>
    </p:spTree>
    <p:extLst>
      <p:ext uri="{BB962C8B-B14F-4D97-AF65-F5344CB8AC3E}">
        <p14:creationId xmlns:p14="http://schemas.microsoft.com/office/powerpoint/2010/main" val="412888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74240C-8CF8-4F5F-A636-AA921813C46C}"/>
              </a:ext>
            </a:extLst>
          </p:cNvPr>
          <p:cNvSpPr>
            <a:spLocks noGrp="1"/>
          </p:cNvSpPr>
          <p:nvPr>
            <p:ph idx="1"/>
          </p:nvPr>
        </p:nvSpPr>
        <p:spPr>
          <a:xfrm>
            <a:off x="420027" y="4661181"/>
            <a:ext cx="10972800" cy="2073887"/>
          </a:xfrm>
        </p:spPr>
        <p:txBody>
          <a:bodyPr>
            <a:normAutofit fontScale="92500"/>
          </a:bodyPr>
          <a:lstStyle/>
          <a:p>
            <a:r>
              <a:rPr lang="en-GB" dirty="0"/>
              <a:t>Questions to community before proceeding:</a:t>
            </a:r>
          </a:p>
          <a:p>
            <a:pPr lvl="1"/>
            <a:r>
              <a:rPr lang="en-GB" sz="1900" dirty="0"/>
              <a:t>Is a model that lets users know the predicted size and variance of TBFM assigned delay (by city pairs and stream class) valuable to the community even if the standard deviation is extremely large (e.g. 10 minutes)? Or do the predictions need to be more accurate (lower std) to be usable?</a:t>
            </a:r>
          </a:p>
          <a:p>
            <a:pPr lvl="1"/>
            <a:r>
              <a:rPr lang="en-GB" sz="1900" dirty="0"/>
              <a:t>Can the community use data like that shown in this process to create a science/evidence-based definition of the “high TBFM delay” problem to help us focus our resources on the right problem?</a:t>
            </a:r>
            <a:endParaRPr lang="en-US" sz="1900" dirty="0"/>
          </a:p>
        </p:txBody>
      </p:sp>
      <p:sp>
        <p:nvSpPr>
          <p:cNvPr id="3" name="Slide Number Placeholder 2">
            <a:extLst>
              <a:ext uri="{FF2B5EF4-FFF2-40B4-BE49-F238E27FC236}">
                <a16:creationId xmlns:a16="http://schemas.microsoft.com/office/drawing/2014/main" id="{B0775AAB-7AA0-45F9-93E0-339529C2DA9C}"/>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22</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C5052D67-0639-409B-A174-594A1609EB39}"/>
              </a:ext>
            </a:extLst>
          </p:cNvPr>
          <p:cNvSpPr>
            <a:spLocks noGrp="1"/>
          </p:cNvSpPr>
          <p:nvPr>
            <p:ph type="title"/>
          </p:nvPr>
        </p:nvSpPr>
        <p:spPr/>
        <p:txBody>
          <a:bodyPr/>
          <a:lstStyle/>
          <a:p>
            <a:r>
              <a:rPr lang="en-GB" dirty="0"/>
              <a:t>Questions Before Proceeding to ML Deployment</a:t>
            </a:r>
            <a:endParaRPr lang="en-US" dirty="0"/>
          </a:p>
        </p:txBody>
      </p:sp>
      <p:sp>
        <p:nvSpPr>
          <p:cNvPr id="5" name="Rectangle: Rounded Corners 4">
            <a:extLst>
              <a:ext uri="{FF2B5EF4-FFF2-40B4-BE49-F238E27FC236}">
                <a16:creationId xmlns:a16="http://schemas.microsoft.com/office/drawing/2014/main" id="{2A6E2171-2A40-4A30-BB08-A6B3AF7EFEA4}"/>
              </a:ext>
            </a:extLst>
          </p:cNvPr>
          <p:cNvSpPr/>
          <p:nvPr/>
        </p:nvSpPr>
        <p:spPr bwMode="auto">
          <a:xfrm>
            <a:off x="4074739" y="1333178"/>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Identify Operational Goal</a:t>
            </a:r>
            <a:endParaRPr kumimoji="0" lang="en-US" sz="900" b="1" i="0" u="none" strike="noStrike" cap="none" normalizeH="0" baseline="0" dirty="0">
              <a:ln>
                <a:noFill/>
              </a:ln>
              <a:solidFill>
                <a:schemeClr val="bg1"/>
              </a:solidFill>
              <a:effectLst/>
              <a:latin typeface="Arial" charset="0"/>
            </a:endParaRPr>
          </a:p>
        </p:txBody>
      </p:sp>
      <p:sp>
        <p:nvSpPr>
          <p:cNvPr id="6" name="Rectangle: Rounded Corners 5">
            <a:extLst>
              <a:ext uri="{FF2B5EF4-FFF2-40B4-BE49-F238E27FC236}">
                <a16:creationId xmlns:a16="http://schemas.microsoft.com/office/drawing/2014/main" id="{B8503AD4-DA24-44D6-B90D-D28F308D7590}"/>
              </a:ext>
            </a:extLst>
          </p:cNvPr>
          <p:cNvSpPr/>
          <p:nvPr/>
        </p:nvSpPr>
        <p:spPr bwMode="auto">
          <a:xfrm>
            <a:off x="5385889" y="1333644"/>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Select Initial Data Sources</a:t>
            </a:r>
            <a:endParaRPr kumimoji="0" lang="en-US" sz="900" b="1" i="0" u="none" strike="noStrike" cap="none" normalizeH="0" baseline="0" dirty="0">
              <a:ln>
                <a:noFill/>
              </a:ln>
              <a:solidFill>
                <a:schemeClr val="bg1"/>
              </a:solidFill>
              <a:effectLst/>
              <a:latin typeface="Arial" charset="0"/>
            </a:endParaRPr>
          </a:p>
        </p:txBody>
      </p:sp>
      <p:sp>
        <p:nvSpPr>
          <p:cNvPr id="7" name="Rectangle: Rounded Corners 6">
            <a:extLst>
              <a:ext uri="{FF2B5EF4-FFF2-40B4-BE49-F238E27FC236}">
                <a16:creationId xmlns:a16="http://schemas.microsoft.com/office/drawing/2014/main" id="{9E4DA042-3D75-499F-AA09-86439EA75F3E}"/>
              </a:ext>
            </a:extLst>
          </p:cNvPr>
          <p:cNvSpPr/>
          <p:nvPr/>
        </p:nvSpPr>
        <p:spPr bwMode="auto">
          <a:xfrm>
            <a:off x="6639139" y="216235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Pre-processing</a:t>
            </a:r>
            <a:endParaRPr kumimoji="0" lang="en-US" sz="900" b="1" i="0" u="none" strike="noStrike" cap="none" normalizeH="0" baseline="0" dirty="0">
              <a:ln>
                <a:noFill/>
              </a:ln>
              <a:solidFill>
                <a:schemeClr val="bg1"/>
              </a:solidFill>
              <a:effectLst/>
              <a:latin typeface="Arial" charset="0"/>
            </a:endParaRPr>
          </a:p>
        </p:txBody>
      </p:sp>
      <p:sp>
        <p:nvSpPr>
          <p:cNvPr id="8" name="Rectangle: Rounded Corners 7">
            <a:extLst>
              <a:ext uri="{FF2B5EF4-FFF2-40B4-BE49-F238E27FC236}">
                <a16:creationId xmlns:a16="http://schemas.microsoft.com/office/drawing/2014/main" id="{4CA20A48-17F0-4332-A986-7F1A033CC3FB}"/>
              </a:ext>
            </a:extLst>
          </p:cNvPr>
          <p:cNvSpPr/>
          <p:nvPr/>
        </p:nvSpPr>
        <p:spPr bwMode="auto">
          <a:xfrm>
            <a:off x="6639139" y="284152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Understanding</a:t>
            </a:r>
            <a:endParaRPr kumimoji="0" lang="en-US" sz="900" b="1" i="0" u="none" strike="noStrike" cap="none" normalizeH="0" baseline="0" dirty="0">
              <a:ln>
                <a:noFill/>
              </a:ln>
              <a:solidFill>
                <a:schemeClr val="bg1"/>
              </a:solidFill>
              <a:effectLst/>
              <a:latin typeface="Arial" charset="0"/>
            </a:endParaRPr>
          </a:p>
        </p:txBody>
      </p:sp>
      <p:sp>
        <p:nvSpPr>
          <p:cNvPr id="9" name="Rectangle: Rounded Corners 8">
            <a:extLst>
              <a:ext uri="{FF2B5EF4-FFF2-40B4-BE49-F238E27FC236}">
                <a16:creationId xmlns:a16="http://schemas.microsoft.com/office/drawing/2014/main" id="{A693532C-ED47-4BA6-9ABF-E55EA86C350A}"/>
              </a:ext>
            </a:extLst>
          </p:cNvPr>
          <p:cNvSpPr/>
          <p:nvPr/>
        </p:nvSpPr>
        <p:spPr bwMode="auto">
          <a:xfrm>
            <a:off x="5406436" y="355381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Feature Engineering &amp; Model Fitting</a:t>
            </a:r>
            <a:endParaRPr kumimoji="0" lang="en-US" sz="900" b="1" i="0" u="none" strike="noStrike" cap="none" normalizeH="0" baseline="0" dirty="0">
              <a:ln>
                <a:noFill/>
              </a:ln>
              <a:solidFill>
                <a:schemeClr val="bg1"/>
              </a:solidFill>
              <a:effectLst/>
              <a:latin typeface="Arial" charset="0"/>
            </a:endParaRPr>
          </a:p>
        </p:txBody>
      </p:sp>
      <p:sp>
        <p:nvSpPr>
          <p:cNvPr id="10" name="Rectangle: Rounded Corners 9">
            <a:extLst>
              <a:ext uri="{FF2B5EF4-FFF2-40B4-BE49-F238E27FC236}">
                <a16:creationId xmlns:a16="http://schemas.microsoft.com/office/drawing/2014/main" id="{F7BEC2BC-5B57-45FF-817B-802B6461731D}"/>
              </a:ext>
            </a:extLst>
          </p:cNvPr>
          <p:cNvSpPr/>
          <p:nvPr/>
        </p:nvSpPr>
        <p:spPr bwMode="auto">
          <a:xfrm>
            <a:off x="4143737" y="356003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Model Validation</a:t>
            </a:r>
            <a:endParaRPr kumimoji="0" lang="en-US" sz="900" b="1" i="0" u="none" strike="noStrike" cap="none" normalizeH="0" baseline="0" dirty="0">
              <a:ln>
                <a:noFill/>
              </a:ln>
              <a:solidFill>
                <a:schemeClr val="bg1"/>
              </a:solidFill>
              <a:effectLst/>
              <a:latin typeface="Arial" charset="0"/>
            </a:endParaRPr>
          </a:p>
        </p:txBody>
      </p:sp>
      <p:sp>
        <p:nvSpPr>
          <p:cNvPr id="11" name="Rectangle: Rounded Corners 10">
            <a:extLst>
              <a:ext uri="{FF2B5EF4-FFF2-40B4-BE49-F238E27FC236}">
                <a16:creationId xmlns:a16="http://schemas.microsoft.com/office/drawing/2014/main" id="{3EEEF13A-84D7-4164-81D6-2A08ADF6FA67}"/>
              </a:ext>
            </a:extLst>
          </p:cNvPr>
          <p:cNvSpPr/>
          <p:nvPr/>
        </p:nvSpPr>
        <p:spPr bwMode="auto">
          <a:xfrm>
            <a:off x="3040575" y="2909673"/>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Deployment to Real-time System</a:t>
            </a:r>
            <a:endParaRPr kumimoji="0" lang="en-US" sz="900" b="1" i="0" u="none" strike="noStrike" cap="none" normalizeH="0" baseline="0" dirty="0">
              <a:ln>
                <a:noFill/>
              </a:ln>
              <a:solidFill>
                <a:schemeClr val="bg1"/>
              </a:solidFill>
              <a:effectLst/>
              <a:latin typeface="Arial" charset="0"/>
            </a:endParaRPr>
          </a:p>
        </p:txBody>
      </p:sp>
      <p:sp>
        <p:nvSpPr>
          <p:cNvPr id="12" name="Rectangle: Rounded Corners 11">
            <a:extLst>
              <a:ext uri="{FF2B5EF4-FFF2-40B4-BE49-F238E27FC236}">
                <a16:creationId xmlns:a16="http://schemas.microsoft.com/office/drawing/2014/main" id="{CA17B789-56C3-4B46-A32F-E56395F74877}"/>
              </a:ext>
            </a:extLst>
          </p:cNvPr>
          <p:cNvSpPr/>
          <p:nvPr/>
        </p:nvSpPr>
        <p:spPr bwMode="auto">
          <a:xfrm>
            <a:off x="3040575" y="218236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Evaluation of Model Performance</a:t>
            </a:r>
            <a:endParaRPr kumimoji="0" lang="en-US" sz="900" b="1" i="0" u="none" strike="noStrike" cap="none" normalizeH="0" baseline="0" dirty="0">
              <a:ln>
                <a:noFill/>
              </a:ln>
              <a:solidFill>
                <a:schemeClr val="bg1"/>
              </a:solidFill>
              <a:effectLst/>
              <a:latin typeface="Arial" charset="0"/>
            </a:endParaRPr>
          </a:p>
        </p:txBody>
      </p:sp>
      <p:sp>
        <p:nvSpPr>
          <p:cNvPr id="13" name="Arrow: Curved Left 12">
            <a:extLst>
              <a:ext uri="{FF2B5EF4-FFF2-40B4-BE49-F238E27FC236}">
                <a16:creationId xmlns:a16="http://schemas.microsoft.com/office/drawing/2014/main" id="{ECB77575-40D3-41E9-9C3A-CC6C498EE506}"/>
              </a:ext>
            </a:extLst>
          </p:cNvPr>
          <p:cNvSpPr/>
          <p:nvPr/>
        </p:nvSpPr>
        <p:spPr bwMode="auto">
          <a:xfrm rot="1912890">
            <a:off x="6847304" y="3437656"/>
            <a:ext cx="187713"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14" name="Arrow: Curved Left 13">
            <a:extLst>
              <a:ext uri="{FF2B5EF4-FFF2-40B4-BE49-F238E27FC236}">
                <a16:creationId xmlns:a16="http://schemas.microsoft.com/office/drawing/2014/main" id="{0A4410FB-3635-4C9D-870E-98631851DF51}"/>
              </a:ext>
            </a:extLst>
          </p:cNvPr>
          <p:cNvSpPr/>
          <p:nvPr/>
        </p:nvSpPr>
        <p:spPr bwMode="auto">
          <a:xfrm rot="19313866">
            <a:off x="6899794" y="1447799"/>
            <a:ext cx="174234"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15" name="Arrow: Curved Left 14">
            <a:extLst>
              <a:ext uri="{FF2B5EF4-FFF2-40B4-BE49-F238E27FC236}">
                <a16:creationId xmlns:a16="http://schemas.microsoft.com/office/drawing/2014/main" id="{4E8ADEF6-9C78-47EA-988F-EEC9496CA306}"/>
              </a:ext>
            </a:extLst>
          </p:cNvPr>
          <p:cNvSpPr/>
          <p:nvPr/>
        </p:nvSpPr>
        <p:spPr bwMode="auto">
          <a:xfrm rot="8277561">
            <a:off x="3730429" y="3429602"/>
            <a:ext cx="197456"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cxnSp>
        <p:nvCxnSpPr>
          <p:cNvPr id="16" name="Straight Connector 15">
            <a:extLst>
              <a:ext uri="{FF2B5EF4-FFF2-40B4-BE49-F238E27FC236}">
                <a16:creationId xmlns:a16="http://schemas.microsoft.com/office/drawing/2014/main" id="{AEC69F6B-D323-4447-AAB3-41EE8D725569}"/>
              </a:ext>
            </a:extLst>
          </p:cNvPr>
          <p:cNvCxnSpPr>
            <a:stCxn id="30" idx="0"/>
            <a:endCxn id="5" idx="2"/>
          </p:cNvCxnSpPr>
          <p:nvPr/>
        </p:nvCxnSpPr>
        <p:spPr bwMode="auto">
          <a:xfrm flipH="1" flipV="1">
            <a:off x="4619270" y="1836612"/>
            <a:ext cx="230193" cy="571973"/>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728074-98C7-4A85-A8FF-B22AA1C28952}"/>
              </a:ext>
            </a:extLst>
          </p:cNvPr>
          <p:cNvCxnSpPr>
            <a:cxnSpLocks/>
            <a:stCxn id="30" idx="1"/>
          </p:cNvCxnSpPr>
          <p:nvPr/>
        </p:nvCxnSpPr>
        <p:spPr bwMode="auto">
          <a:xfrm flipH="1" flipV="1">
            <a:off x="4103997" y="2379806"/>
            <a:ext cx="436708" cy="325812"/>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0362D79-63BB-4D2B-BAC6-25A11714D47A}"/>
              </a:ext>
            </a:extLst>
          </p:cNvPr>
          <p:cNvCxnSpPr>
            <a:cxnSpLocks/>
            <a:endCxn id="30" idx="3"/>
          </p:cNvCxnSpPr>
          <p:nvPr/>
        </p:nvCxnSpPr>
        <p:spPr bwMode="auto">
          <a:xfrm flipH="1" flipV="1">
            <a:off x="5158221" y="2705618"/>
            <a:ext cx="1496412" cy="429294"/>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F9DFB83-0D8B-4FA9-BBAA-C85926DBE967}"/>
              </a:ext>
            </a:extLst>
          </p:cNvPr>
          <p:cNvCxnSpPr>
            <a:cxnSpLocks/>
            <a:stCxn id="10" idx="0"/>
          </p:cNvCxnSpPr>
          <p:nvPr/>
        </p:nvCxnSpPr>
        <p:spPr bwMode="auto">
          <a:xfrm flipV="1">
            <a:off x="4688268" y="3193449"/>
            <a:ext cx="94423" cy="366588"/>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D50489D-4CB2-423B-8358-4AF480AE184A}"/>
              </a:ext>
            </a:extLst>
          </p:cNvPr>
          <p:cNvCxnSpPr>
            <a:cxnSpLocks/>
            <a:endCxn id="6" idx="2"/>
          </p:cNvCxnSpPr>
          <p:nvPr/>
        </p:nvCxnSpPr>
        <p:spPr bwMode="auto">
          <a:xfrm flipV="1">
            <a:off x="5710570" y="1837078"/>
            <a:ext cx="219850" cy="527524"/>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F33C70C-6EE5-4B03-88F3-5C6CA2BC01D8}"/>
              </a:ext>
            </a:extLst>
          </p:cNvPr>
          <p:cNvCxnSpPr>
            <a:cxnSpLocks/>
            <a:endCxn id="7" idx="1"/>
          </p:cNvCxnSpPr>
          <p:nvPr/>
        </p:nvCxnSpPr>
        <p:spPr bwMode="auto">
          <a:xfrm flipV="1">
            <a:off x="5862970" y="2414074"/>
            <a:ext cx="776169" cy="102928"/>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BCFB88F-7DA3-4C52-B784-30AD545FD51A}"/>
              </a:ext>
            </a:extLst>
          </p:cNvPr>
          <p:cNvCxnSpPr>
            <a:cxnSpLocks/>
            <a:endCxn id="8" idx="1"/>
          </p:cNvCxnSpPr>
          <p:nvPr/>
        </p:nvCxnSpPr>
        <p:spPr bwMode="auto">
          <a:xfrm>
            <a:off x="5783632" y="2566474"/>
            <a:ext cx="855507" cy="526772"/>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6169B20-30A4-47B0-B6BB-24BB98CE44B6}"/>
              </a:ext>
            </a:extLst>
          </p:cNvPr>
          <p:cNvCxnSpPr>
            <a:cxnSpLocks/>
            <a:endCxn id="9" idx="0"/>
          </p:cNvCxnSpPr>
          <p:nvPr/>
        </p:nvCxnSpPr>
        <p:spPr bwMode="auto">
          <a:xfrm>
            <a:off x="5615477" y="2892753"/>
            <a:ext cx="335490" cy="661066"/>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26DF540A-6925-4695-AF93-F041C1EE903C}"/>
              </a:ext>
            </a:extLst>
          </p:cNvPr>
          <p:cNvPicPr>
            <a:picLocks noChangeAspect="1"/>
          </p:cNvPicPr>
          <p:nvPr/>
        </p:nvPicPr>
        <p:blipFill>
          <a:blip r:embed="rId5"/>
          <a:stretch>
            <a:fillRect/>
          </a:stretch>
        </p:blipFill>
        <p:spPr>
          <a:xfrm>
            <a:off x="5258569" y="2364021"/>
            <a:ext cx="634560" cy="577325"/>
          </a:xfrm>
          <a:prstGeom prst="rect">
            <a:avLst/>
          </a:prstGeom>
        </p:spPr>
      </p:pic>
      <p:cxnSp>
        <p:nvCxnSpPr>
          <p:cNvPr id="25" name="Straight Connector 24">
            <a:extLst>
              <a:ext uri="{FF2B5EF4-FFF2-40B4-BE49-F238E27FC236}">
                <a16:creationId xmlns:a16="http://schemas.microsoft.com/office/drawing/2014/main" id="{A7F8AC81-6412-4B8D-B0F7-3124435D30CF}"/>
              </a:ext>
            </a:extLst>
          </p:cNvPr>
          <p:cNvCxnSpPr>
            <a:cxnSpLocks/>
            <a:stCxn id="26" idx="0"/>
            <a:endCxn id="10" idx="0"/>
          </p:cNvCxnSpPr>
          <p:nvPr/>
        </p:nvCxnSpPr>
        <p:spPr bwMode="auto">
          <a:xfrm flipH="1">
            <a:off x="4688268" y="2964094"/>
            <a:ext cx="964407" cy="595943"/>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AAEFF32-BDC3-4C6A-A1DA-42427588B5A8}"/>
              </a:ext>
            </a:extLst>
          </p:cNvPr>
          <p:cNvSpPr txBox="1"/>
          <p:nvPr/>
        </p:nvSpPr>
        <p:spPr>
          <a:xfrm>
            <a:off x="5236512" y="2964094"/>
            <a:ext cx="832325" cy="307777"/>
          </a:xfrm>
          <a:prstGeom prst="rect">
            <a:avLst/>
          </a:prstGeom>
          <a:solidFill>
            <a:schemeClr val="bg1"/>
          </a:solidFill>
        </p:spPr>
        <p:txBody>
          <a:bodyPr wrap="square" rtlCol="0">
            <a:spAutoFit/>
          </a:bodyPr>
          <a:lstStyle/>
          <a:p>
            <a:r>
              <a:rPr lang="en-GB" sz="1400" b="1" dirty="0"/>
              <a:t>Analyst</a:t>
            </a:r>
            <a:endParaRPr lang="en-US" sz="1400" b="1" dirty="0"/>
          </a:p>
        </p:txBody>
      </p:sp>
      <p:cxnSp>
        <p:nvCxnSpPr>
          <p:cNvPr id="27" name="Straight Connector 26">
            <a:extLst>
              <a:ext uri="{FF2B5EF4-FFF2-40B4-BE49-F238E27FC236}">
                <a16:creationId xmlns:a16="http://schemas.microsoft.com/office/drawing/2014/main" id="{153E1F07-D52F-427F-9140-D8D1B8D817A0}"/>
              </a:ext>
            </a:extLst>
          </p:cNvPr>
          <p:cNvCxnSpPr>
            <a:cxnSpLocks/>
          </p:cNvCxnSpPr>
          <p:nvPr/>
        </p:nvCxnSpPr>
        <p:spPr bwMode="auto">
          <a:xfrm flipH="1">
            <a:off x="4169508" y="2864281"/>
            <a:ext cx="1079917" cy="328588"/>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221CCE72-8784-4CCD-99A3-AE832DB9F44B}"/>
              </a:ext>
            </a:extLst>
          </p:cNvPr>
          <p:cNvSpPr txBox="1"/>
          <p:nvPr/>
        </p:nvSpPr>
        <p:spPr>
          <a:xfrm>
            <a:off x="4540706" y="2965584"/>
            <a:ext cx="623094" cy="307777"/>
          </a:xfrm>
          <a:prstGeom prst="rect">
            <a:avLst/>
          </a:prstGeom>
          <a:solidFill>
            <a:schemeClr val="bg1"/>
          </a:solidFill>
        </p:spPr>
        <p:txBody>
          <a:bodyPr wrap="square" rtlCol="0">
            <a:spAutoFit/>
          </a:bodyPr>
          <a:lstStyle/>
          <a:p>
            <a:r>
              <a:rPr lang="en-GB" sz="1400" b="1" dirty="0"/>
              <a:t>SME</a:t>
            </a:r>
            <a:endParaRPr lang="en-US" sz="1400" b="1" dirty="0"/>
          </a:p>
        </p:txBody>
      </p:sp>
      <p:cxnSp>
        <p:nvCxnSpPr>
          <p:cNvPr id="29" name="Straight Connector 28">
            <a:extLst>
              <a:ext uri="{FF2B5EF4-FFF2-40B4-BE49-F238E27FC236}">
                <a16:creationId xmlns:a16="http://schemas.microsoft.com/office/drawing/2014/main" id="{7F72D628-7887-402C-975B-91E2D6DEADDC}"/>
              </a:ext>
            </a:extLst>
          </p:cNvPr>
          <p:cNvCxnSpPr>
            <a:cxnSpLocks/>
          </p:cNvCxnSpPr>
          <p:nvPr/>
        </p:nvCxnSpPr>
        <p:spPr bwMode="auto">
          <a:xfrm>
            <a:off x="4146051" y="2402295"/>
            <a:ext cx="1255761" cy="203727"/>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CCB74445-39FE-4620-A061-FAC0EA217D3F}"/>
              </a:ext>
            </a:extLst>
          </p:cNvPr>
          <p:cNvPicPr>
            <a:picLocks noChangeAspect="1"/>
          </p:cNvPicPr>
          <p:nvPr/>
        </p:nvPicPr>
        <p:blipFill>
          <a:blip r:embed="rId6"/>
          <a:stretch>
            <a:fillRect/>
          </a:stretch>
        </p:blipFill>
        <p:spPr>
          <a:xfrm>
            <a:off x="4540705" y="2408585"/>
            <a:ext cx="617516" cy="594066"/>
          </a:xfrm>
          <a:prstGeom prst="rect">
            <a:avLst/>
          </a:prstGeom>
        </p:spPr>
      </p:pic>
      <p:sp>
        <p:nvSpPr>
          <p:cNvPr id="31" name="Arrow: Right 30">
            <a:extLst>
              <a:ext uri="{FF2B5EF4-FFF2-40B4-BE49-F238E27FC236}">
                <a16:creationId xmlns:a16="http://schemas.microsoft.com/office/drawing/2014/main" id="{4E9638B1-0BCA-4B43-BA2B-7D341B392AC4}"/>
              </a:ext>
            </a:extLst>
          </p:cNvPr>
          <p:cNvSpPr/>
          <p:nvPr/>
        </p:nvSpPr>
        <p:spPr bwMode="auto">
          <a:xfrm>
            <a:off x="5232798" y="1477917"/>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2" name="Arrow: Right 31">
            <a:extLst>
              <a:ext uri="{FF2B5EF4-FFF2-40B4-BE49-F238E27FC236}">
                <a16:creationId xmlns:a16="http://schemas.microsoft.com/office/drawing/2014/main" id="{CA642571-67D2-4BC4-9800-BC4217D3EB62}"/>
              </a:ext>
            </a:extLst>
          </p:cNvPr>
          <p:cNvSpPr/>
          <p:nvPr/>
        </p:nvSpPr>
        <p:spPr bwMode="auto">
          <a:xfrm rot="10800000">
            <a:off x="5237144" y="3735129"/>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3" name="Arrow: Right 32">
            <a:extLst>
              <a:ext uri="{FF2B5EF4-FFF2-40B4-BE49-F238E27FC236}">
                <a16:creationId xmlns:a16="http://schemas.microsoft.com/office/drawing/2014/main" id="{776E6BCA-D6D4-4060-9E4F-CBE136EECEA9}"/>
              </a:ext>
            </a:extLst>
          </p:cNvPr>
          <p:cNvSpPr/>
          <p:nvPr/>
        </p:nvSpPr>
        <p:spPr bwMode="auto">
          <a:xfrm rot="5400000">
            <a:off x="7136548" y="2657404"/>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4" name="Arrow: Right 33">
            <a:extLst>
              <a:ext uri="{FF2B5EF4-FFF2-40B4-BE49-F238E27FC236}">
                <a16:creationId xmlns:a16="http://schemas.microsoft.com/office/drawing/2014/main" id="{60197859-E214-48F7-AB50-0BBE894346FE}"/>
              </a:ext>
            </a:extLst>
          </p:cNvPr>
          <p:cNvSpPr/>
          <p:nvPr/>
        </p:nvSpPr>
        <p:spPr bwMode="auto">
          <a:xfrm rot="16200000">
            <a:off x="3509019" y="2667440"/>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5" name="Arrow: Curved Left 34">
            <a:extLst>
              <a:ext uri="{FF2B5EF4-FFF2-40B4-BE49-F238E27FC236}">
                <a16:creationId xmlns:a16="http://schemas.microsoft.com/office/drawing/2014/main" id="{4C33C75A-4DE4-4E65-A160-51147DDB2B12}"/>
              </a:ext>
            </a:extLst>
          </p:cNvPr>
          <p:cNvSpPr/>
          <p:nvPr/>
        </p:nvSpPr>
        <p:spPr bwMode="auto">
          <a:xfrm rot="13326088">
            <a:off x="6603119" y="3273984"/>
            <a:ext cx="187713"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6" name="Rectangle 35">
            <a:extLst>
              <a:ext uri="{FF2B5EF4-FFF2-40B4-BE49-F238E27FC236}">
                <a16:creationId xmlns:a16="http://schemas.microsoft.com/office/drawing/2014/main" id="{4D823658-295E-4784-B371-009B25BAB7CF}"/>
              </a:ext>
            </a:extLst>
          </p:cNvPr>
          <p:cNvSpPr/>
          <p:nvPr/>
        </p:nvSpPr>
        <p:spPr bwMode="auto">
          <a:xfrm>
            <a:off x="2637692" y="2047316"/>
            <a:ext cx="1496901" cy="2158164"/>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7" name="Speech Bubble: Oval 36">
            <a:extLst>
              <a:ext uri="{FF2B5EF4-FFF2-40B4-BE49-F238E27FC236}">
                <a16:creationId xmlns:a16="http://schemas.microsoft.com/office/drawing/2014/main" id="{2B9CDCF4-E262-4270-95DE-37AF14E3543E}"/>
              </a:ext>
            </a:extLst>
          </p:cNvPr>
          <p:cNvSpPr/>
          <p:nvPr/>
        </p:nvSpPr>
        <p:spPr bwMode="auto">
          <a:xfrm>
            <a:off x="1632190" y="3941195"/>
            <a:ext cx="2129693" cy="732186"/>
          </a:xfrm>
          <a:prstGeom prst="wedgeEllipseCallout">
            <a:avLst>
              <a:gd name="adj1" fmla="val 68903"/>
              <a:gd name="adj2" fmla="val -49276"/>
            </a:avLst>
          </a:prstGeom>
          <a:no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1100" b="1" i="0" u="none" strike="noStrike" cap="none" normalizeH="0" baseline="0" dirty="0">
                <a:ln>
                  <a:noFill/>
                </a:ln>
                <a:solidFill>
                  <a:schemeClr val="tx1"/>
                </a:solidFill>
                <a:effectLst/>
                <a:latin typeface="Arial" charset="0"/>
              </a:rPr>
              <a:t>Questions before proceeding to model deployment</a:t>
            </a:r>
            <a:endParaRPr kumimoji="0" lang="en-US" sz="1100" b="1" i="0" u="none" strike="noStrike" cap="none" normalizeH="0" baseline="0" dirty="0">
              <a:ln>
                <a:noFill/>
              </a:ln>
              <a:solidFill>
                <a:schemeClr val="tx1"/>
              </a:solidFill>
              <a:effectLst/>
              <a:latin typeface="Arial" charset="0"/>
            </a:endParaRPr>
          </a:p>
        </p:txBody>
      </p:sp>
      <p:pic>
        <p:nvPicPr>
          <p:cNvPr id="22530" name="Picture 2" descr="Image result for image check mark">
            <a:extLst>
              <a:ext uri="{FF2B5EF4-FFF2-40B4-BE49-F238E27FC236}">
                <a16:creationId xmlns:a16="http://schemas.microsoft.com/office/drawing/2014/main" id="{D5E36F7D-FFD4-468A-B2B9-51F04C50F0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2472" y="951644"/>
            <a:ext cx="366991" cy="3669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image check mark">
            <a:extLst>
              <a:ext uri="{FF2B5EF4-FFF2-40B4-BE49-F238E27FC236}">
                <a16:creationId xmlns:a16="http://schemas.microsoft.com/office/drawing/2014/main" id="{D9AF9A6A-A242-40DB-AD62-4DA99E8CC9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6923" y="937315"/>
            <a:ext cx="366991" cy="3669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image check mark">
            <a:extLst>
              <a:ext uri="{FF2B5EF4-FFF2-40B4-BE49-F238E27FC236}">
                <a16:creationId xmlns:a16="http://schemas.microsoft.com/office/drawing/2014/main" id="{C6D9E4CD-9F2C-4DF9-A7A1-78D68C8E92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4422" y="1774010"/>
            <a:ext cx="366991" cy="3669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result for image check mark">
            <a:extLst>
              <a:ext uri="{FF2B5EF4-FFF2-40B4-BE49-F238E27FC236}">
                <a16:creationId xmlns:a16="http://schemas.microsoft.com/office/drawing/2014/main" id="{2C9B3391-EB80-4270-B6F4-F739A7DB9A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6002" y="2680785"/>
            <a:ext cx="366991" cy="3669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image check mark">
            <a:extLst>
              <a:ext uri="{FF2B5EF4-FFF2-40B4-BE49-F238E27FC236}">
                <a16:creationId xmlns:a16="http://schemas.microsoft.com/office/drawing/2014/main" id="{2E1666ED-161F-4CAA-ADD7-C45616B4D5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3479" y="3975456"/>
            <a:ext cx="366991" cy="3669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image check mark">
            <a:extLst>
              <a:ext uri="{FF2B5EF4-FFF2-40B4-BE49-F238E27FC236}">
                <a16:creationId xmlns:a16="http://schemas.microsoft.com/office/drawing/2014/main" id="{42A0C9E5-99E7-4299-875D-50CEAC06C4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5967" y="4083793"/>
            <a:ext cx="366991" cy="366991"/>
          </a:xfrm>
          <a:prstGeom prst="rect">
            <a:avLst/>
          </a:prstGeom>
          <a:noFill/>
          <a:extLst>
            <a:ext uri="{909E8E84-426E-40DD-AFC4-6F175D3DCCD1}">
              <a14:hiddenFill xmlns:a14="http://schemas.microsoft.com/office/drawing/2010/main">
                <a:solidFill>
                  <a:srgbClr val="FFFFFF"/>
                </a:solidFill>
              </a14:hiddenFill>
            </a:ext>
          </a:extLst>
        </p:spPr>
      </p:pic>
      <p:pic>
        <p:nvPicPr>
          <p:cNvPr id="38" name="ex2_stopdeploy">
            <a:hlinkClick r:id="" action="ppaction://media"/>
            <a:extLst>
              <a:ext uri="{FF2B5EF4-FFF2-40B4-BE49-F238E27FC236}">
                <a16:creationId xmlns:a16="http://schemas.microsoft.com/office/drawing/2014/main" id="{F10DE664-175D-44E0-9746-090B3D2BFB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70477" y="6164670"/>
            <a:ext cx="609600" cy="609600"/>
          </a:xfrm>
          <a:prstGeom prst="rect">
            <a:avLst/>
          </a:prstGeom>
        </p:spPr>
      </p:pic>
    </p:spTree>
    <p:extLst>
      <p:ext uri="{BB962C8B-B14F-4D97-AF65-F5344CB8AC3E}">
        <p14:creationId xmlns:p14="http://schemas.microsoft.com/office/powerpoint/2010/main" val="300622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8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726E70-7FBB-4472-8792-EF89F4DE8BEA}"/>
              </a:ext>
            </a:extLst>
          </p:cNvPr>
          <p:cNvSpPr>
            <a:spLocks noGrp="1"/>
          </p:cNvSpPr>
          <p:nvPr>
            <p:ph idx="1"/>
          </p:nvPr>
        </p:nvSpPr>
        <p:spPr>
          <a:xfrm>
            <a:off x="609600" y="1041401"/>
            <a:ext cx="10972800" cy="5306933"/>
          </a:xfrm>
        </p:spPr>
        <p:txBody>
          <a:bodyPr>
            <a:normAutofit fontScale="70000" lnSpcReduction="20000"/>
          </a:bodyPr>
          <a:lstStyle/>
          <a:p>
            <a:r>
              <a:rPr lang="en-GB" dirty="0"/>
              <a:t>The aviation industries biggest barrier to more fully benefitting from ML is </a:t>
            </a:r>
            <a:r>
              <a:rPr lang="en-GB" b="1" i="1" dirty="0"/>
              <a:t>constructing our problems in the right format </a:t>
            </a:r>
            <a:r>
              <a:rPr lang="en-GB" dirty="0"/>
              <a:t>to take advantage of ML breakthroughs that already exist (and are growing every day). This includes</a:t>
            </a:r>
          </a:p>
          <a:p>
            <a:pPr lvl="1"/>
            <a:r>
              <a:rPr lang="en-GB" dirty="0"/>
              <a:t>Create an operationally meaningful problem as a ML challenge</a:t>
            </a:r>
          </a:p>
          <a:p>
            <a:pPr lvl="1"/>
            <a:r>
              <a:rPr lang="en-GB" dirty="0"/>
              <a:t>Comporting our data into clean </a:t>
            </a:r>
            <a:r>
              <a:rPr lang="en-GB" b="1" dirty="0"/>
              <a:t>datasets</a:t>
            </a:r>
            <a:r>
              <a:rPr lang="en-GB" dirty="0"/>
              <a:t> with solid “ground truth” data</a:t>
            </a:r>
          </a:p>
          <a:p>
            <a:pPr lvl="1"/>
            <a:r>
              <a:rPr lang="en-GB" dirty="0"/>
              <a:t>Creating initial </a:t>
            </a:r>
            <a:r>
              <a:rPr lang="en-GB" b="1" dirty="0"/>
              <a:t>benchmarks</a:t>
            </a:r>
            <a:r>
              <a:rPr lang="en-GB" dirty="0"/>
              <a:t> that ML experts can beat</a:t>
            </a:r>
          </a:p>
          <a:p>
            <a:endParaRPr lang="en-GB" dirty="0"/>
          </a:p>
          <a:p>
            <a:pPr lvl="0"/>
            <a:r>
              <a:rPr lang="en-GB" dirty="0"/>
              <a:t>Can we predict the likely landing runway with high certainty? If so, how good are the predictions? </a:t>
            </a:r>
            <a:endParaRPr lang="en-US" dirty="0"/>
          </a:p>
          <a:p>
            <a:pPr lvl="1"/>
            <a:r>
              <a:rPr lang="en-GB" sz="2100" dirty="0"/>
              <a:t>Yes, initial indications are very promising. The current day TBFM arrival runway prediction in this example was on the order of 70% accurate, whereas the gradient boost machine learning models achieve close to 90% accuracy. This is a significant improvement.</a:t>
            </a:r>
          </a:p>
          <a:p>
            <a:pPr lvl="1"/>
            <a:endParaRPr lang="en-GB" sz="2400" dirty="0"/>
          </a:p>
          <a:p>
            <a:pPr lvl="0"/>
            <a:r>
              <a:rPr lang="en-GB" dirty="0"/>
              <a:t>Can models developed with machine learning be deployed and leveraged in near real-time?</a:t>
            </a:r>
            <a:endParaRPr lang="en-US" dirty="0"/>
          </a:p>
          <a:p>
            <a:pPr lvl="1"/>
            <a:r>
              <a:rPr lang="en-GB" sz="2100" dirty="0"/>
              <a:t>Yes. In this example we deployed the model that was trained in post ops and leveraged it in a web service. Once the model is deployed as a service, near real-time data can be used to call it and get results from the model predictions.</a:t>
            </a:r>
            <a:endParaRPr lang="en-US" sz="2100" dirty="0"/>
          </a:p>
          <a:p>
            <a:pPr lvl="1"/>
            <a:endParaRPr lang="en-GB" sz="2400" dirty="0"/>
          </a:p>
          <a:p>
            <a:r>
              <a:rPr lang="en-GB" sz="2600" dirty="0"/>
              <a:t>More specificity is needed from the community on the “high TBFM delay” operational problem mentioned in prior SWIFT meetings </a:t>
            </a:r>
          </a:p>
          <a:p>
            <a:pPr lvl="1"/>
            <a:r>
              <a:rPr lang="en-GB" sz="2100" dirty="0"/>
              <a:t>This will help evidence-based solutions and can also be used to measure the benefits </a:t>
            </a:r>
          </a:p>
          <a:p>
            <a:endParaRPr lang="en-US" sz="2600" dirty="0"/>
          </a:p>
          <a:p>
            <a:r>
              <a:rPr lang="en-GB" dirty="0"/>
              <a:t>These problems would benefit from more frequent engagement by the aviation analytical community to prevent stovepipe solutions, ensure truth in reporting and leverage lessons learned across teams </a:t>
            </a:r>
          </a:p>
          <a:p>
            <a:pPr lvl="1"/>
            <a:endParaRPr lang="en-GB" dirty="0"/>
          </a:p>
        </p:txBody>
      </p:sp>
      <p:sp>
        <p:nvSpPr>
          <p:cNvPr id="3" name="Slide Number Placeholder 2">
            <a:extLst>
              <a:ext uri="{FF2B5EF4-FFF2-40B4-BE49-F238E27FC236}">
                <a16:creationId xmlns:a16="http://schemas.microsoft.com/office/drawing/2014/main" id="{5CFAD332-0268-4596-A4CB-93752A2BAEEF}"/>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23</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4185AB04-9F04-414A-A3D7-0658E90CD665}"/>
              </a:ext>
            </a:extLst>
          </p:cNvPr>
          <p:cNvSpPr>
            <a:spLocks noGrp="1"/>
          </p:cNvSpPr>
          <p:nvPr>
            <p:ph type="title"/>
          </p:nvPr>
        </p:nvSpPr>
        <p:spPr/>
        <p:txBody>
          <a:bodyPr/>
          <a:lstStyle/>
          <a:p>
            <a:r>
              <a:rPr lang="en-GB" dirty="0"/>
              <a:t>Summary</a:t>
            </a:r>
            <a:endParaRPr lang="en-US" dirty="0"/>
          </a:p>
        </p:txBody>
      </p:sp>
    </p:spTree>
    <p:extLst>
      <p:ext uri="{BB962C8B-B14F-4D97-AF65-F5344CB8AC3E}">
        <p14:creationId xmlns:p14="http://schemas.microsoft.com/office/powerpoint/2010/main" val="26349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27BD98-33FE-46B8-A46F-16585B0E20BB}"/>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3</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B75A667F-599A-4011-B9B0-069E5A90A60D}"/>
              </a:ext>
            </a:extLst>
          </p:cNvPr>
          <p:cNvSpPr>
            <a:spLocks noGrp="1"/>
          </p:cNvSpPr>
          <p:nvPr>
            <p:ph type="title"/>
          </p:nvPr>
        </p:nvSpPr>
        <p:spPr/>
        <p:txBody>
          <a:bodyPr/>
          <a:lstStyle/>
          <a:p>
            <a:r>
              <a:rPr lang="en-GB" dirty="0"/>
              <a:t>CRISP-DM Process Applied to Aviation</a:t>
            </a:r>
            <a:endParaRPr lang="en-US" dirty="0"/>
          </a:p>
        </p:txBody>
      </p:sp>
      <p:pic>
        <p:nvPicPr>
          <p:cNvPr id="6" name="Picture 5" descr="Image result for crisp-dm&quot;">
            <a:extLst>
              <a:ext uri="{FF2B5EF4-FFF2-40B4-BE49-F238E27FC236}">
                <a16:creationId xmlns:a16="http://schemas.microsoft.com/office/drawing/2014/main" id="{0AC52B6C-74B6-4AF9-891E-D1B128D9AEE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948" y="1674580"/>
            <a:ext cx="3267714" cy="3120102"/>
          </a:xfrm>
          <a:prstGeom prst="rect">
            <a:avLst/>
          </a:prstGeom>
          <a:noFill/>
          <a:ln>
            <a:noFill/>
          </a:ln>
        </p:spPr>
      </p:pic>
      <p:sp>
        <p:nvSpPr>
          <p:cNvPr id="7" name="TextBox 6">
            <a:extLst>
              <a:ext uri="{FF2B5EF4-FFF2-40B4-BE49-F238E27FC236}">
                <a16:creationId xmlns:a16="http://schemas.microsoft.com/office/drawing/2014/main" id="{37B92875-B271-4375-8D97-918BACEBA0C4}"/>
              </a:ext>
            </a:extLst>
          </p:cNvPr>
          <p:cNvSpPr txBox="1"/>
          <p:nvPr/>
        </p:nvSpPr>
        <p:spPr>
          <a:xfrm>
            <a:off x="1493926" y="4754264"/>
            <a:ext cx="2818817" cy="523220"/>
          </a:xfrm>
          <a:prstGeom prst="rect">
            <a:avLst/>
          </a:prstGeom>
          <a:noFill/>
        </p:spPr>
        <p:txBody>
          <a:bodyPr wrap="square" rtlCol="0">
            <a:spAutoFit/>
          </a:bodyPr>
          <a:lstStyle/>
          <a:p>
            <a:r>
              <a:rPr lang="en-GB" sz="1400" dirty="0"/>
              <a:t>Cross-Industry Standard Process for Data Mining (</a:t>
            </a:r>
            <a:r>
              <a:rPr lang="en-GB" sz="1400" b="1" dirty="0"/>
              <a:t>CRISP-DM</a:t>
            </a:r>
            <a:r>
              <a:rPr lang="en-GB" sz="1400" dirty="0"/>
              <a:t>)</a:t>
            </a:r>
            <a:endParaRPr lang="en-US" sz="1400" dirty="0"/>
          </a:p>
        </p:txBody>
      </p:sp>
      <p:sp>
        <p:nvSpPr>
          <p:cNvPr id="8" name="TextBox 7">
            <a:extLst>
              <a:ext uri="{FF2B5EF4-FFF2-40B4-BE49-F238E27FC236}">
                <a16:creationId xmlns:a16="http://schemas.microsoft.com/office/drawing/2014/main" id="{D0C9DDFE-D8DC-4174-BF03-7783805029AA}"/>
              </a:ext>
            </a:extLst>
          </p:cNvPr>
          <p:cNvSpPr txBox="1"/>
          <p:nvPr/>
        </p:nvSpPr>
        <p:spPr>
          <a:xfrm>
            <a:off x="1452828" y="1329678"/>
            <a:ext cx="2818817" cy="307777"/>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1400" dirty="0"/>
              <a:t>50K Foot View</a:t>
            </a:r>
            <a:endParaRPr lang="en-US" sz="1400" dirty="0"/>
          </a:p>
        </p:txBody>
      </p:sp>
      <p:sp>
        <p:nvSpPr>
          <p:cNvPr id="9" name="TextBox 8">
            <a:extLst>
              <a:ext uri="{FF2B5EF4-FFF2-40B4-BE49-F238E27FC236}">
                <a16:creationId xmlns:a16="http://schemas.microsoft.com/office/drawing/2014/main" id="{756E16A7-ED9D-4E4D-A880-94AAD779198E}"/>
              </a:ext>
            </a:extLst>
          </p:cNvPr>
          <p:cNvSpPr txBox="1"/>
          <p:nvPr/>
        </p:nvSpPr>
        <p:spPr>
          <a:xfrm>
            <a:off x="5217437" y="1326385"/>
            <a:ext cx="4838559" cy="307777"/>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1400" dirty="0"/>
              <a:t>Variation of CRISP-DM Used by NASA</a:t>
            </a:r>
            <a:endParaRPr lang="en-US" sz="1400" dirty="0"/>
          </a:p>
        </p:txBody>
      </p:sp>
      <p:sp>
        <p:nvSpPr>
          <p:cNvPr id="10" name="Rectangle: Rounded Corners 9">
            <a:extLst>
              <a:ext uri="{FF2B5EF4-FFF2-40B4-BE49-F238E27FC236}">
                <a16:creationId xmlns:a16="http://schemas.microsoft.com/office/drawing/2014/main" id="{D3E3C0FC-153E-4971-B376-933FB86FC52F}"/>
              </a:ext>
            </a:extLst>
          </p:cNvPr>
          <p:cNvSpPr/>
          <p:nvPr/>
        </p:nvSpPr>
        <p:spPr bwMode="auto">
          <a:xfrm>
            <a:off x="6325566" y="2203788"/>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Identify Operational Goal</a:t>
            </a:r>
            <a:endParaRPr kumimoji="0" lang="en-US" sz="900" b="1" i="0" u="none" strike="noStrike" cap="none" normalizeH="0" baseline="0" dirty="0">
              <a:ln>
                <a:noFill/>
              </a:ln>
              <a:solidFill>
                <a:schemeClr val="bg1"/>
              </a:solidFill>
              <a:effectLst/>
              <a:latin typeface="Arial" charset="0"/>
            </a:endParaRPr>
          </a:p>
        </p:txBody>
      </p:sp>
      <p:sp>
        <p:nvSpPr>
          <p:cNvPr id="11" name="Rectangle: Rounded Corners 10">
            <a:extLst>
              <a:ext uri="{FF2B5EF4-FFF2-40B4-BE49-F238E27FC236}">
                <a16:creationId xmlns:a16="http://schemas.microsoft.com/office/drawing/2014/main" id="{D88761BC-B7E5-454E-B4F4-CB419EEDD9E2}"/>
              </a:ext>
            </a:extLst>
          </p:cNvPr>
          <p:cNvSpPr/>
          <p:nvPr/>
        </p:nvSpPr>
        <p:spPr bwMode="auto">
          <a:xfrm>
            <a:off x="7636716" y="2204254"/>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Select Initial Data Sources</a:t>
            </a:r>
            <a:endParaRPr kumimoji="0" lang="en-US" sz="900" b="1" i="0" u="none" strike="noStrike" cap="none" normalizeH="0" baseline="0" dirty="0">
              <a:ln>
                <a:noFill/>
              </a:ln>
              <a:solidFill>
                <a:schemeClr val="bg1"/>
              </a:solidFill>
              <a:effectLst/>
              <a:latin typeface="Arial" charset="0"/>
            </a:endParaRPr>
          </a:p>
        </p:txBody>
      </p:sp>
      <p:sp>
        <p:nvSpPr>
          <p:cNvPr id="12" name="Rectangle: Rounded Corners 11">
            <a:extLst>
              <a:ext uri="{FF2B5EF4-FFF2-40B4-BE49-F238E27FC236}">
                <a16:creationId xmlns:a16="http://schemas.microsoft.com/office/drawing/2014/main" id="{258D39FE-971F-4B46-BB5C-2C2B34C77A93}"/>
              </a:ext>
            </a:extLst>
          </p:cNvPr>
          <p:cNvSpPr/>
          <p:nvPr/>
        </p:nvSpPr>
        <p:spPr bwMode="auto">
          <a:xfrm>
            <a:off x="8889966" y="303296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Pre-processing</a:t>
            </a:r>
            <a:endParaRPr kumimoji="0" lang="en-US" sz="900" b="1" i="0" u="none" strike="noStrike" cap="none" normalizeH="0" baseline="0" dirty="0">
              <a:ln>
                <a:noFill/>
              </a:ln>
              <a:solidFill>
                <a:schemeClr val="bg1"/>
              </a:solidFill>
              <a:effectLst/>
              <a:latin typeface="Arial" charset="0"/>
            </a:endParaRPr>
          </a:p>
        </p:txBody>
      </p:sp>
      <p:sp>
        <p:nvSpPr>
          <p:cNvPr id="13" name="Rectangle: Rounded Corners 12">
            <a:extLst>
              <a:ext uri="{FF2B5EF4-FFF2-40B4-BE49-F238E27FC236}">
                <a16:creationId xmlns:a16="http://schemas.microsoft.com/office/drawing/2014/main" id="{4C6F405F-071C-4111-AA32-625F4B2F671B}"/>
              </a:ext>
            </a:extLst>
          </p:cNvPr>
          <p:cNvSpPr/>
          <p:nvPr/>
        </p:nvSpPr>
        <p:spPr bwMode="auto">
          <a:xfrm>
            <a:off x="8889966" y="371213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Understanding</a:t>
            </a:r>
            <a:endParaRPr kumimoji="0" lang="en-US" sz="900" b="1" i="0" u="none" strike="noStrike" cap="none" normalizeH="0" baseline="0" dirty="0">
              <a:ln>
                <a:noFill/>
              </a:ln>
              <a:solidFill>
                <a:schemeClr val="bg1"/>
              </a:solidFill>
              <a:effectLst/>
              <a:latin typeface="Arial" charset="0"/>
            </a:endParaRPr>
          </a:p>
        </p:txBody>
      </p:sp>
      <p:sp>
        <p:nvSpPr>
          <p:cNvPr id="14" name="Rectangle: Rounded Corners 13">
            <a:extLst>
              <a:ext uri="{FF2B5EF4-FFF2-40B4-BE49-F238E27FC236}">
                <a16:creationId xmlns:a16="http://schemas.microsoft.com/office/drawing/2014/main" id="{E3498C5B-9319-4FDE-95E0-65606196B7AA}"/>
              </a:ext>
            </a:extLst>
          </p:cNvPr>
          <p:cNvSpPr/>
          <p:nvPr/>
        </p:nvSpPr>
        <p:spPr bwMode="auto">
          <a:xfrm>
            <a:off x="7657263" y="442442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Feature Engineering &amp; Model Fitting</a:t>
            </a:r>
            <a:endParaRPr kumimoji="0" lang="en-US" sz="900" b="1" i="0" u="none" strike="noStrike" cap="none" normalizeH="0" baseline="0" dirty="0">
              <a:ln>
                <a:noFill/>
              </a:ln>
              <a:solidFill>
                <a:schemeClr val="bg1"/>
              </a:solidFill>
              <a:effectLst/>
              <a:latin typeface="Arial" charset="0"/>
            </a:endParaRPr>
          </a:p>
        </p:txBody>
      </p:sp>
      <p:sp>
        <p:nvSpPr>
          <p:cNvPr id="15" name="Rectangle: Rounded Corners 14">
            <a:extLst>
              <a:ext uri="{FF2B5EF4-FFF2-40B4-BE49-F238E27FC236}">
                <a16:creationId xmlns:a16="http://schemas.microsoft.com/office/drawing/2014/main" id="{5199952D-6029-4108-A6FE-E748205C2AED}"/>
              </a:ext>
            </a:extLst>
          </p:cNvPr>
          <p:cNvSpPr/>
          <p:nvPr/>
        </p:nvSpPr>
        <p:spPr bwMode="auto">
          <a:xfrm>
            <a:off x="6394564" y="443064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Model Validation</a:t>
            </a:r>
            <a:endParaRPr kumimoji="0" lang="en-US" sz="900" b="1" i="0" u="none" strike="noStrike" cap="none" normalizeH="0" baseline="0" dirty="0">
              <a:ln>
                <a:noFill/>
              </a:ln>
              <a:solidFill>
                <a:schemeClr val="bg1"/>
              </a:solidFill>
              <a:effectLst/>
              <a:latin typeface="Arial" charset="0"/>
            </a:endParaRPr>
          </a:p>
        </p:txBody>
      </p:sp>
      <p:sp>
        <p:nvSpPr>
          <p:cNvPr id="16" name="Rectangle: Rounded Corners 15">
            <a:extLst>
              <a:ext uri="{FF2B5EF4-FFF2-40B4-BE49-F238E27FC236}">
                <a16:creationId xmlns:a16="http://schemas.microsoft.com/office/drawing/2014/main" id="{E9FC0B4E-BBEC-4A95-B3D1-63B4348C3807}"/>
              </a:ext>
            </a:extLst>
          </p:cNvPr>
          <p:cNvSpPr/>
          <p:nvPr/>
        </p:nvSpPr>
        <p:spPr bwMode="auto">
          <a:xfrm>
            <a:off x="5291402" y="3780283"/>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Deployment to Real-time System</a:t>
            </a:r>
            <a:endParaRPr kumimoji="0" lang="en-US" sz="900" b="1" i="0" u="none" strike="noStrike" cap="none" normalizeH="0" baseline="0" dirty="0">
              <a:ln>
                <a:noFill/>
              </a:ln>
              <a:solidFill>
                <a:schemeClr val="bg1"/>
              </a:solidFill>
              <a:effectLst/>
              <a:latin typeface="Arial" charset="0"/>
            </a:endParaRPr>
          </a:p>
        </p:txBody>
      </p:sp>
      <p:sp>
        <p:nvSpPr>
          <p:cNvPr id="17" name="Rectangle: Rounded Corners 16">
            <a:extLst>
              <a:ext uri="{FF2B5EF4-FFF2-40B4-BE49-F238E27FC236}">
                <a16:creationId xmlns:a16="http://schemas.microsoft.com/office/drawing/2014/main" id="{E3FE6515-9771-481F-8289-7F9EEA37AB29}"/>
              </a:ext>
            </a:extLst>
          </p:cNvPr>
          <p:cNvSpPr/>
          <p:nvPr/>
        </p:nvSpPr>
        <p:spPr bwMode="auto">
          <a:xfrm>
            <a:off x="5291402" y="305297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Evaluation of Model Performance</a:t>
            </a:r>
            <a:endParaRPr kumimoji="0" lang="en-US" sz="900" b="1" i="0" u="none" strike="noStrike" cap="none" normalizeH="0" baseline="0" dirty="0">
              <a:ln>
                <a:noFill/>
              </a:ln>
              <a:solidFill>
                <a:schemeClr val="bg1"/>
              </a:solidFill>
              <a:effectLst/>
              <a:latin typeface="Arial" charset="0"/>
            </a:endParaRPr>
          </a:p>
        </p:txBody>
      </p:sp>
      <p:sp>
        <p:nvSpPr>
          <p:cNvPr id="19" name="Arrow: Curved Left 18">
            <a:extLst>
              <a:ext uri="{FF2B5EF4-FFF2-40B4-BE49-F238E27FC236}">
                <a16:creationId xmlns:a16="http://schemas.microsoft.com/office/drawing/2014/main" id="{EB087C41-88A3-4F6A-AFA2-2B2A8901C32A}"/>
              </a:ext>
            </a:extLst>
          </p:cNvPr>
          <p:cNvSpPr/>
          <p:nvPr/>
        </p:nvSpPr>
        <p:spPr bwMode="auto">
          <a:xfrm rot="1912890">
            <a:off x="9098131" y="4308266"/>
            <a:ext cx="187713"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20" name="Arrow: Curved Left 19">
            <a:extLst>
              <a:ext uri="{FF2B5EF4-FFF2-40B4-BE49-F238E27FC236}">
                <a16:creationId xmlns:a16="http://schemas.microsoft.com/office/drawing/2014/main" id="{9FE36ACC-2932-4A23-A75E-32A8AC9E97BA}"/>
              </a:ext>
            </a:extLst>
          </p:cNvPr>
          <p:cNvSpPr/>
          <p:nvPr/>
        </p:nvSpPr>
        <p:spPr bwMode="auto">
          <a:xfrm rot="19313866">
            <a:off x="9150621" y="2318409"/>
            <a:ext cx="174234"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21" name="Arrow: Curved Left 20">
            <a:extLst>
              <a:ext uri="{FF2B5EF4-FFF2-40B4-BE49-F238E27FC236}">
                <a16:creationId xmlns:a16="http://schemas.microsoft.com/office/drawing/2014/main" id="{E0F44BDD-F39F-45A7-A673-E3F258512F53}"/>
              </a:ext>
            </a:extLst>
          </p:cNvPr>
          <p:cNvSpPr/>
          <p:nvPr/>
        </p:nvSpPr>
        <p:spPr bwMode="auto">
          <a:xfrm rot="8277561">
            <a:off x="5981256" y="4300212"/>
            <a:ext cx="197456"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cxnSp>
        <p:nvCxnSpPr>
          <p:cNvPr id="22" name="Straight Connector 21">
            <a:extLst>
              <a:ext uri="{FF2B5EF4-FFF2-40B4-BE49-F238E27FC236}">
                <a16:creationId xmlns:a16="http://schemas.microsoft.com/office/drawing/2014/main" id="{2D867E2E-6FB2-4E1E-B60A-2C7B37DCF724}"/>
              </a:ext>
            </a:extLst>
          </p:cNvPr>
          <p:cNvCxnSpPr>
            <a:stCxn id="36" idx="0"/>
            <a:endCxn id="10" idx="2"/>
          </p:cNvCxnSpPr>
          <p:nvPr/>
        </p:nvCxnSpPr>
        <p:spPr bwMode="auto">
          <a:xfrm flipH="1" flipV="1">
            <a:off x="6870097" y="2707222"/>
            <a:ext cx="230193" cy="571973"/>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7A59DCB-7DF5-4177-A4F5-D19D8F347827}"/>
              </a:ext>
            </a:extLst>
          </p:cNvPr>
          <p:cNvCxnSpPr>
            <a:cxnSpLocks/>
            <a:stCxn id="36" idx="1"/>
          </p:cNvCxnSpPr>
          <p:nvPr/>
        </p:nvCxnSpPr>
        <p:spPr bwMode="auto">
          <a:xfrm flipH="1" flipV="1">
            <a:off x="6354824" y="3250416"/>
            <a:ext cx="436708" cy="325812"/>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1DE4A3F-FC65-4A47-AD84-CC9E732DB490}"/>
              </a:ext>
            </a:extLst>
          </p:cNvPr>
          <p:cNvCxnSpPr>
            <a:cxnSpLocks/>
            <a:endCxn id="36" idx="3"/>
          </p:cNvCxnSpPr>
          <p:nvPr/>
        </p:nvCxnSpPr>
        <p:spPr bwMode="auto">
          <a:xfrm flipH="1" flipV="1">
            <a:off x="7409048" y="3576228"/>
            <a:ext cx="1496412" cy="429294"/>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3E2674C-261B-407B-BB46-3C5C5221544F}"/>
              </a:ext>
            </a:extLst>
          </p:cNvPr>
          <p:cNvCxnSpPr>
            <a:cxnSpLocks/>
            <a:stCxn id="15" idx="0"/>
          </p:cNvCxnSpPr>
          <p:nvPr/>
        </p:nvCxnSpPr>
        <p:spPr bwMode="auto">
          <a:xfrm flipV="1">
            <a:off x="6939095" y="4064059"/>
            <a:ext cx="94423" cy="366588"/>
          </a:xfrm>
          <a:prstGeom prst="line">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60892A5-0317-4FFF-A04F-798901D08BE2}"/>
              </a:ext>
            </a:extLst>
          </p:cNvPr>
          <p:cNvCxnSpPr>
            <a:cxnSpLocks/>
            <a:endCxn id="11" idx="2"/>
          </p:cNvCxnSpPr>
          <p:nvPr/>
        </p:nvCxnSpPr>
        <p:spPr bwMode="auto">
          <a:xfrm flipV="1">
            <a:off x="7961397" y="2707688"/>
            <a:ext cx="219850" cy="527524"/>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84B83DA-51B8-48EF-8204-FB749543DB34}"/>
              </a:ext>
            </a:extLst>
          </p:cNvPr>
          <p:cNvCxnSpPr>
            <a:cxnSpLocks/>
            <a:endCxn id="12" idx="1"/>
          </p:cNvCxnSpPr>
          <p:nvPr/>
        </p:nvCxnSpPr>
        <p:spPr bwMode="auto">
          <a:xfrm flipV="1">
            <a:off x="8113797" y="3284684"/>
            <a:ext cx="776169" cy="102928"/>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7E1CEFE3-6278-41EA-BA79-070C41418D67}"/>
              </a:ext>
            </a:extLst>
          </p:cNvPr>
          <p:cNvCxnSpPr>
            <a:cxnSpLocks/>
            <a:endCxn id="13" idx="1"/>
          </p:cNvCxnSpPr>
          <p:nvPr/>
        </p:nvCxnSpPr>
        <p:spPr bwMode="auto">
          <a:xfrm>
            <a:off x="8034459" y="3437084"/>
            <a:ext cx="855507" cy="526772"/>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2902E12-BC0B-40EA-94B5-41913FABC430}"/>
              </a:ext>
            </a:extLst>
          </p:cNvPr>
          <p:cNvCxnSpPr>
            <a:cxnSpLocks/>
            <a:endCxn id="14" idx="0"/>
          </p:cNvCxnSpPr>
          <p:nvPr/>
        </p:nvCxnSpPr>
        <p:spPr bwMode="auto">
          <a:xfrm>
            <a:off x="7866304" y="3763363"/>
            <a:ext cx="335490" cy="661066"/>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C76F5F1C-1EEB-47E4-896C-883B5CB4E8B4}"/>
              </a:ext>
            </a:extLst>
          </p:cNvPr>
          <p:cNvPicPr>
            <a:picLocks noChangeAspect="1"/>
          </p:cNvPicPr>
          <p:nvPr/>
        </p:nvPicPr>
        <p:blipFill>
          <a:blip r:embed="rId6"/>
          <a:stretch>
            <a:fillRect/>
          </a:stretch>
        </p:blipFill>
        <p:spPr>
          <a:xfrm>
            <a:off x="7509396" y="3234631"/>
            <a:ext cx="634560" cy="577325"/>
          </a:xfrm>
          <a:prstGeom prst="rect">
            <a:avLst/>
          </a:prstGeom>
        </p:spPr>
      </p:pic>
      <p:cxnSp>
        <p:nvCxnSpPr>
          <p:cNvPr id="31" name="Straight Connector 30">
            <a:extLst>
              <a:ext uri="{FF2B5EF4-FFF2-40B4-BE49-F238E27FC236}">
                <a16:creationId xmlns:a16="http://schemas.microsoft.com/office/drawing/2014/main" id="{C242EDC8-B4EE-4799-AA4B-D5CD37F68B38}"/>
              </a:ext>
            </a:extLst>
          </p:cNvPr>
          <p:cNvCxnSpPr>
            <a:cxnSpLocks/>
            <a:stCxn id="32" idx="0"/>
            <a:endCxn id="15" idx="0"/>
          </p:cNvCxnSpPr>
          <p:nvPr/>
        </p:nvCxnSpPr>
        <p:spPr bwMode="auto">
          <a:xfrm flipH="1">
            <a:off x="6939095" y="3834704"/>
            <a:ext cx="964407" cy="595943"/>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6F4A37BC-6DDC-4C59-94AB-4F066C9CDF1D}"/>
              </a:ext>
            </a:extLst>
          </p:cNvPr>
          <p:cNvSpPr txBox="1"/>
          <p:nvPr/>
        </p:nvSpPr>
        <p:spPr>
          <a:xfrm>
            <a:off x="7487339" y="3834704"/>
            <a:ext cx="832325" cy="307777"/>
          </a:xfrm>
          <a:prstGeom prst="rect">
            <a:avLst/>
          </a:prstGeom>
          <a:solidFill>
            <a:schemeClr val="bg1"/>
          </a:solidFill>
        </p:spPr>
        <p:txBody>
          <a:bodyPr wrap="square" rtlCol="0">
            <a:spAutoFit/>
          </a:bodyPr>
          <a:lstStyle/>
          <a:p>
            <a:r>
              <a:rPr lang="en-GB" sz="1400" b="1" dirty="0"/>
              <a:t>Analyst</a:t>
            </a:r>
            <a:endParaRPr lang="en-US" sz="1400" b="1" dirty="0"/>
          </a:p>
        </p:txBody>
      </p:sp>
      <p:cxnSp>
        <p:nvCxnSpPr>
          <p:cNvPr id="33" name="Straight Connector 32">
            <a:extLst>
              <a:ext uri="{FF2B5EF4-FFF2-40B4-BE49-F238E27FC236}">
                <a16:creationId xmlns:a16="http://schemas.microsoft.com/office/drawing/2014/main" id="{2C350751-B025-4FCF-9ECB-D5A5A34C2DD0}"/>
              </a:ext>
            </a:extLst>
          </p:cNvPr>
          <p:cNvCxnSpPr>
            <a:cxnSpLocks/>
          </p:cNvCxnSpPr>
          <p:nvPr/>
        </p:nvCxnSpPr>
        <p:spPr bwMode="auto">
          <a:xfrm flipH="1">
            <a:off x="6420335" y="3734891"/>
            <a:ext cx="1079917" cy="328588"/>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CBF52AF8-2B32-42A6-B733-7DE6A86D00AE}"/>
              </a:ext>
            </a:extLst>
          </p:cNvPr>
          <p:cNvSpPr txBox="1"/>
          <p:nvPr/>
        </p:nvSpPr>
        <p:spPr>
          <a:xfrm>
            <a:off x="6791533" y="3836194"/>
            <a:ext cx="623094" cy="307777"/>
          </a:xfrm>
          <a:prstGeom prst="rect">
            <a:avLst/>
          </a:prstGeom>
          <a:solidFill>
            <a:schemeClr val="bg1"/>
          </a:solidFill>
        </p:spPr>
        <p:txBody>
          <a:bodyPr wrap="square" rtlCol="0">
            <a:spAutoFit/>
          </a:bodyPr>
          <a:lstStyle/>
          <a:p>
            <a:r>
              <a:rPr lang="en-GB" sz="1400" b="1" dirty="0"/>
              <a:t>SME</a:t>
            </a:r>
            <a:endParaRPr lang="en-US" sz="1400" b="1" dirty="0"/>
          </a:p>
        </p:txBody>
      </p:sp>
      <p:cxnSp>
        <p:nvCxnSpPr>
          <p:cNvPr id="35" name="Straight Connector 34">
            <a:extLst>
              <a:ext uri="{FF2B5EF4-FFF2-40B4-BE49-F238E27FC236}">
                <a16:creationId xmlns:a16="http://schemas.microsoft.com/office/drawing/2014/main" id="{98366F1B-A168-43BB-AB74-57591DC37B0B}"/>
              </a:ext>
            </a:extLst>
          </p:cNvPr>
          <p:cNvCxnSpPr>
            <a:cxnSpLocks/>
          </p:cNvCxnSpPr>
          <p:nvPr/>
        </p:nvCxnSpPr>
        <p:spPr bwMode="auto">
          <a:xfrm>
            <a:off x="6396878" y="3272905"/>
            <a:ext cx="1255761" cy="203727"/>
          </a:xfrm>
          <a:prstGeom prst="line">
            <a:avLst/>
          </a:prstGeom>
          <a:ln>
            <a:solidFill>
              <a:srgbClr val="7030A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6" name="Picture 35">
            <a:extLst>
              <a:ext uri="{FF2B5EF4-FFF2-40B4-BE49-F238E27FC236}">
                <a16:creationId xmlns:a16="http://schemas.microsoft.com/office/drawing/2014/main" id="{626C36C5-EC0B-433C-BED9-298C520AD27E}"/>
              </a:ext>
            </a:extLst>
          </p:cNvPr>
          <p:cNvPicPr>
            <a:picLocks noChangeAspect="1"/>
          </p:cNvPicPr>
          <p:nvPr/>
        </p:nvPicPr>
        <p:blipFill>
          <a:blip r:embed="rId7"/>
          <a:stretch>
            <a:fillRect/>
          </a:stretch>
        </p:blipFill>
        <p:spPr>
          <a:xfrm>
            <a:off x="6791532" y="3279195"/>
            <a:ext cx="617516" cy="594066"/>
          </a:xfrm>
          <a:prstGeom prst="rect">
            <a:avLst/>
          </a:prstGeom>
        </p:spPr>
      </p:pic>
      <p:sp>
        <p:nvSpPr>
          <p:cNvPr id="37" name="Arrow: Right 36">
            <a:extLst>
              <a:ext uri="{FF2B5EF4-FFF2-40B4-BE49-F238E27FC236}">
                <a16:creationId xmlns:a16="http://schemas.microsoft.com/office/drawing/2014/main" id="{969D8061-8FE5-40E0-BCC6-B0E6F2A8DB94}"/>
              </a:ext>
            </a:extLst>
          </p:cNvPr>
          <p:cNvSpPr/>
          <p:nvPr/>
        </p:nvSpPr>
        <p:spPr bwMode="auto">
          <a:xfrm>
            <a:off x="7483625" y="2348527"/>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8" name="Arrow: Right 37">
            <a:extLst>
              <a:ext uri="{FF2B5EF4-FFF2-40B4-BE49-F238E27FC236}">
                <a16:creationId xmlns:a16="http://schemas.microsoft.com/office/drawing/2014/main" id="{27117E83-8615-433D-A072-E8C4F81ABD56}"/>
              </a:ext>
            </a:extLst>
          </p:cNvPr>
          <p:cNvSpPr/>
          <p:nvPr/>
        </p:nvSpPr>
        <p:spPr bwMode="auto">
          <a:xfrm rot="10800000">
            <a:off x="7487971" y="4605739"/>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39" name="Arrow: Right 38">
            <a:extLst>
              <a:ext uri="{FF2B5EF4-FFF2-40B4-BE49-F238E27FC236}">
                <a16:creationId xmlns:a16="http://schemas.microsoft.com/office/drawing/2014/main" id="{F714212D-9507-48E3-BD2D-1395FAAEA4F7}"/>
              </a:ext>
            </a:extLst>
          </p:cNvPr>
          <p:cNvSpPr/>
          <p:nvPr/>
        </p:nvSpPr>
        <p:spPr bwMode="auto">
          <a:xfrm rot="5400000">
            <a:off x="9387375" y="3528014"/>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40" name="Arrow: Right 39">
            <a:extLst>
              <a:ext uri="{FF2B5EF4-FFF2-40B4-BE49-F238E27FC236}">
                <a16:creationId xmlns:a16="http://schemas.microsoft.com/office/drawing/2014/main" id="{DE643887-B459-432A-A431-C3A174842069}"/>
              </a:ext>
            </a:extLst>
          </p:cNvPr>
          <p:cNvSpPr/>
          <p:nvPr/>
        </p:nvSpPr>
        <p:spPr bwMode="auto">
          <a:xfrm rot="16200000">
            <a:off x="5759846" y="3538050"/>
            <a:ext cx="130957" cy="213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41" name="TextBox 40">
            <a:extLst>
              <a:ext uri="{FF2B5EF4-FFF2-40B4-BE49-F238E27FC236}">
                <a16:creationId xmlns:a16="http://schemas.microsoft.com/office/drawing/2014/main" id="{6C3B359E-26A2-472E-8E66-41B8BDE25507}"/>
              </a:ext>
            </a:extLst>
          </p:cNvPr>
          <p:cNvSpPr txBox="1"/>
          <p:nvPr/>
        </p:nvSpPr>
        <p:spPr>
          <a:xfrm>
            <a:off x="127738" y="5757474"/>
            <a:ext cx="11785835" cy="830997"/>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1600" dirty="0"/>
              <a:t>A key point to providing these two workflows is to highlight the </a:t>
            </a:r>
            <a:r>
              <a:rPr lang="en-GB" sz="1600" b="1" i="1" dirty="0"/>
              <a:t>necessity</a:t>
            </a:r>
            <a:r>
              <a:rPr lang="en-GB" sz="1600" dirty="0"/>
              <a:t> of an iterative workflow between SMEs and Analysts.</a:t>
            </a:r>
          </a:p>
          <a:p>
            <a:pPr algn="ctr"/>
            <a:endParaRPr lang="en-GB" sz="1600" dirty="0"/>
          </a:p>
          <a:p>
            <a:pPr algn="ctr"/>
            <a:r>
              <a:rPr lang="en-GB" sz="1600" dirty="0"/>
              <a:t>Each step is important, and there are experts in each of these workflow areas that can perform these tasks quickly. </a:t>
            </a:r>
            <a:endParaRPr lang="en-US" sz="1600" dirty="0"/>
          </a:p>
        </p:txBody>
      </p:sp>
      <p:sp>
        <p:nvSpPr>
          <p:cNvPr id="42" name="Arrow: Curved Left 41">
            <a:extLst>
              <a:ext uri="{FF2B5EF4-FFF2-40B4-BE49-F238E27FC236}">
                <a16:creationId xmlns:a16="http://schemas.microsoft.com/office/drawing/2014/main" id="{E5AC7F61-2391-4AB7-883C-9CF2E90DA015}"/>
              </a:ext>
            </a:extLst>
          </p:cNvPr>
          <p:cNvSpPr/>
          <p:nvPr/>
        </p:nvSpPr>
        <p:spPr bwMode="auto">
          <a:xfrm rot="13326088">
            <a:off x="8853946" y="4144594"/>
            <a:ext cx="187713" cy="610841"/>
          </a:xfrm>
          <a:prstGeom prst="curved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pic>
        <p:nvPicPr>
          <p:cNvPr id="2" name="crisp-dm">
            <a:hlinkClick r:id="" action="ppaction://media"/>
            <a:extLst>
              <a:ext uri="{FF2B5EF4-FFF2-40B4-BE49-F238E27FC236}">
                <a16:creationId xmlns:a16="http://schemas.microsoft.com/office/drawing/2014/main" id="{87AC1D7C-3604-4D9C-BEDF-AFC670FA5D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46555" y="6203871"/>
            <a:ext cx="609600" cy="609600"/>
          </a:xfrm>
          <a:prstGeom prst="rect">
            <a:avLst/>
          </a:prstGeom>
        </p:spPr>
      </p:pic>
    </p:spTree>
    <p:extLst>
      <p:ext uri="{BB962C8B-B14F-4D97-AF65-F5344CB8AC3E}">
        <p14:creationId xmlns:p14="http://schemas.microsoft.com/office/powerpoint/2010/main" val="28022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BFC93-A153-4D3F-994F-94B6A146CA10}"/>
              </a:ext>
            </a:extLst>
          </p:cNvPr>
          <p:cNvSpPr>
            <a:spLocks noGrp="1"/>
          </p:cNvSpPr>
          <p:nvPr>
            <p:ph idx="1"/>
          </p:nvPr>
        </p:nvSpPr>
        <p:spPr>
          <a:xfrm>
            <a:off x="344383" y="4368686"/>
            <a:ext cx="11178639" cy="2125662"/>
          </a:xfrm>
        </p:spPr>
        <p:txBody>
          <a:bodyPr>
            <a:normAutofit/>
          </a:bodyPr>
          <a:lstStyle/>
          <a:p>
            <a:r>
              <a:rPr lang="en-GB" sz="2000" dirty="0"/>
              <a:t>Allow operators and ATC systems to identify the most likely landing runway</a:t>
            </a:r>
          </a:p>
          <a:p>
            <a:r>
              <a:rPr lang="en-GB" sz="2000" dirty="0"/>
              <a:t>Provide this service in near real-time, targeting at least 1 hour ahead of landing</a:t>
            </a:r>
          </a:p>
          <a:p>
            <a:r>
              <a:rPr lang="en-GB" sz="2000" dirty="0"/>
              <a:t>Report the accuracy of the predictions provided</a:t>
            </a:r>
          </a:p>
          <a:p>
            <a:r>
              <a:rPr lang="en-GB" sz="2000" dirty="0"/>
              <a:t>Strive for maintainability and scalability across all NAS airports</a:t>
            </a:r>
            <a:endParaRPr lang="en-US" sz="2000" dirty="0"/>
          </a:p>
          <a:p>
            <a:endParaRPr lang="en-US" dirty="0"/>
          </a:p>
        </p:txBody>
      </p:sp>
      <p:sp>
        <p:nvSpPr>
          <p:cNvPr id="3" name="Slide Number Placeholder 2">
            <a:extLst>
              <a:ext uri="{FF2B5EF4-FFF2-40B4-BE49-F238E27FC236}">
                <a16:creationId xmlns:a16="http://schemas.microsoft.com/office/drawing/2014/main" id="{4D5BDCDF-E5B7-4450-BD18-D30684851D5B}"/>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4</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A918B197-403F-4303-8756-9365AC4E3049}"/>
              </a:ext>
            </a:extLst>
          </p:cNvPr>
          <p:cNvSpPr>
            <a:spLocks noGrp="1"/>
          </p:cNvSpPr>
          <p:nvPr>
            <p:ph type="title"/>
          </p:nvPr>
        </p:nvSpPr>
        <p:spPr/>
        <p:txBody>
          <a:bodyPr/>
          <a:lstStyle/>
          <a:p>
            <a:r>
              <a:rPr lang="en-GB" dirty="0"/>
              <a:t>Example 1 - Motivation and Operational Goal</a:t>
            </a:r>
            <a:endParaRPr lang="en-US" dirty="0"/>
          </a:p>
        </p:txBody>
      </p:sp>
      <p:sp>
        <p:nvSpPr>
          <p:cNvPr id="5" name="Rectangle: Rounded Corners 4">
            <a:extLst>
              <a:ext uri="{FF2B5EF4-FFF2-40B4-BE49-F238E27FC236}">
                <a16:creationId xmlns:a16="http://schemas.microsoft.com/office/drawing/2014/main" id="{57CF4B73-0B22-4C3C-BC3A-DDE18E6B6BA8}"/>
              </a:ext>
            </a:extLst>
          </p:cNvPr>
          <p:cNvSpPr/>
          <p:nvPr/>
        </p:nvSpPr>
        <p:spPr bwMode="auto">
          <a:xfrm>
            <a:off x="65069" y="6228419"/>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Identify Operational Goal</a:t>
            </a:r>
            <a:endParaRPr kumimoji="0" lang="en-US" sz="900" b="1" i="0" u="none" strike="noStrike" cap="none" normalizeH="0" baseline="0" dirty="0">
              <a:ln>
                <a:noFill/>
              </a:ln>
              <a:solidFill>
                <a:schemeClr val="bg1"/>
              </a:solidFill>
              <a:effectLst/>
              <a:latin typeface="Arial" charset="0"/>
            </a:endParaRPr>
          </a:p>
        </p:txBody>
      </p:sp>
      <p:sp>
        <p:nvSpPr>
          <p:cNvPr id="6" name="Content Placeholder 1">
            <a:extLst>
              <a:ext uri="{FF2B5EF4-FFF2-40B4-BE49-F238E27FC236}">
                <a16:creationId xmlns:a16="http://schemas.microsoft.com/office/drawing/2014/main" id="{9637E485-8F98-4378-AE54-6A7442403068}"/>
              </a:ext>
            </a:extLst>
          </p:cNvPr>
          <p:cNvSpPr txBox="1">
            <a:spLocks/>
          </p:cNvSpPr>
          <p:nvPr/>
        </p:nvSpPr>
        <p:spPr>
          <a:xfrm>
            <a:off x="344383" y="1303318"/>
            <a:ext cx="11178639" cy="2627410"/>
          </a:xfrm>
          <a:prstGeom prst="rect">
            <a:avLst/>
          </a:prstGeom>
        </p:spPr>
        <p:txBody>
          <a:bodyPr>
            <a:normAutofit fontScale="775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GB" sz="2600" dirty="0"/>
              <a:t>It may surprise some aviation enthusiasts to learn that at large multi-runway airports in the National Airspace System (NAS), the arrival landing runway is often not known ahead of the actual landing</a:t>
            </a:r>
          </a:p>
          <a:p>
            <a:endParaRPr lang="en-GB" sz="2600" kern="0" dirty="0"/>
          </a:p>
          <a:p>
            <a:r>
              <a:rPr lang="en-GB" sz="2600" kern="0" dirty="0"/>
              <a:t>Knowledge of landing runway can provide benefits:</a:t>
            </a:r>
          </a:p>
          <a:p>
            <a:pPr lvl="1"/>
            <a:r>
              <a:rPr lang="en-GB" sz="2400" kern="0" dirty="0"/>
              <a:t>Landing time prediction</a:t>
            </a:r>
          </a:p>
          <a:p>
            <a:pPr lvl="1"/>
            <a:r>
              <a:rPr lang="en-GB" sz="2400" kern="0" dirty="0"/>
              <a:t>Taxi-in time prediction</a:t>
            </a:r>
          </a:p>
          <a:p>
            <a:pPr lvl="1"/>
            <a:r>
              <a:rPr lang="en-GB" sz="2400" kern="0" dirty="0"/>
              <a:t>Gate Conflict prediction</a:t>
            </a:r>
          </a:p>
          <a:p>
            <a:pPr lvl="1"/>
            <a:r>
              <a:rPr lang="en-GB" sz="2400" kern="0" dirty="0"/>
              <a:t>Gate resource utilization information (e.g. tugs, etc.)</a:t>
            </a:r>
          </a:p>
          <a:p>
            <a:endParaRPr lang="en-US" kern="0" dirty="0"/>
          </a:p>
          <a:p>
            <a:endParaRPr lang="en-US" kern="0" dirty="0"/>
          </a:p>
        </p:txBody>
      </p:sp>
      <p:sp>
        <p:nvSpPr>
          <p:cNvPr id="7" name="TextBox 6">
            <a:extLst>
              <a:ext uri="{FF2B5EF4-FFF2-40B4-BE49-F238E27FC236}">
                <a16:creationId xmlns:a16="http://schemas.microsoft.com/office/drawing/2014/main" id="{00100D51-424D-4533-B202-6756AFEC0B1D}"/>
              </a:ext>
            </a:extLst>
          </p:cNvPr>
          <p:cNvSpPr txBox="1"/>
          <p:nvPr/>
        </p:nvSpPr>
        <p:spPr>
          <a:xfrm>
            <a:off x="65069" y="948888"/>
            <a:ext cx="1852550" cy="400110"/>
          </a:xfrm>
          <a:prstGeom prst="rect">
            <a:avLst/>
          </a:prstGeom>
          <a:noFill/>
        </p:spPr>
        <p:txBody>
          <a:bodyPr wrap="square" rtlCol="0">
            <a:spAutoFit/>
          </a:bodyPr>
          <a:lstStyle/>
          <a:p>
            <a:r>
              <a:rPr lang="en-GB" sz="2000" b="1" dirty="0">
                <a:solidFill>
                  <a:srgbClr val="FF0000"/>
                </a:solidFill>
              </a:rPr>
              <a:t>Motivation</a:t>
            </a:r>
            <a:endParaRPr lang="en-US" sz="2000" b="1" dirty="0">
              <a:solidFill>
                <a:srgbClr val="FF0000"/>
              </a:solidFill>
            </a:endParaRPr>
          </a:p>
        </p:txBody>
      </p:sp>
      <p:sp>
        <p:nvSpPr>
          <p:cNvPr id="8" name="TextBox 7">
            <a:extLst>
              <a:ext uri="{FF2B5EF4-FFF2-40B4-BE49-F238E27FC236}">
                <a16:creationId xmlns:a16="http://schemas.microsoft.com/office/drawing/2014/main" id="{575AB7DC-FCA4-4F3E-9D04-BF7A375D49A0}"/>
              </a:ext>
            </a:extLst>
          </p:cNvPr>
          <p:cNvSpPr txBox="1"/>
          <p:nvPr/>
        </p:nvSpPr>
        <p:spPr>
          <a:xfrm>
            <a:off x="65069" y="4033215"/>
            <a:ext cx="1852550" cy="400110"/>
          </a:xfrm>
          <a:prstGeom prst="rect">
            <a:avLst/>
          </a:prstGeom>
          <a:noFill/>
        </p:spPr>
        <p:txBody>
          <a:bodyPr wrap="square" rtlCol="0">
            <a:spAutoFit/>
          </a:bodyPr>
          <a:lstStyle/>
          <a:p>
            <a:r>
              <a:rPr lang="en-GB" sz="2000" b="1" dirty="0">
                <a:solidFill>
                  <a:srgbClr val="FF0000"/>
                </a:solidFill>
              </a:rPr>
              <a:t>Goals</a:t>
            </a:r>
            <a:endParaRPr lang="en-US" sz="2000" b="1" dirty="0">
              <a:solidFill>
                <a:srgbClr val="FF0000"/>
              </a:solidFill>
            </a:endParaRPr>
          </a:p>
        </p:txBody>
      </p:sp>
      <p:pic>
        <p:nvPicPr>
          <p:cNvPr id="9" name="example1-objective">
            <a:hlinkClick r:id="" action="ppaction://media"/>
            <a:extLst>
              <a:ext uri="{FF2B5EF4-FFF2-40B4-BE49-F238E27FC236}">
                <a16:creationId xmlns:a16="http://schemas.microsoft.com/office/drawing/2014/main" id="{E0DB67FD-C29B-42C3-9D3F-E5812282F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603" y="6228419"/>
            <a:ext cx="609600" cy="609600"/>
          </a:xfrm>
          <a:prstGeom prst="rect">
            <a:avLst/>
          </a:prstGeom>
        </p:spPr>
      </p:pic>
    </p:spTree>
    <p:extLst>
      <p:ext uri="{BB962C8B-B14F-4D97-AF65-F5344CB8AC3E}">
        <p14:creationId xmlns:p14="http://schemas.microsoft.com/office/powerpoint/2010/main" val="40302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B46D53-E2D4-416E-A45C-5F2ABD0149C8}"/>
              </a:ext>
            </a:extLst>
          </p:cNvPr>
          <p:cNvSpPr>
            <a:spLocks noGrp="1"/>
          </p:cNvSpPr>
          <p:nvPr>
            <p:ph idx="1"/>
          </p:nvPr>
        </p:nvSpPr>
        <p:spPr/>
        <p:txBody>
          <a:bodyPr/>
          <a:lstStyle/>
          <a:p>
            <a:r>
              <a:rPr lang="en-GB" dirty="0"/>
              <a:t>TBFM SWIM</a:t>
            </a:r>
          </a:p>
          <a:p>
            <a:pPr lvl="1"/>
            <a:r>
              <a:rPr lang="en-GB" dirty="0"/>
              <a:t>Predicts a landed runway for its own internal processes. This could serve as a useful baseline to assess merit of machine learning comparison.</a:t>
            </a:r>
          </a:p>
          <a:p>
            <a:pPr lvl="1"/>
            <a:r>
              <a:rPr lang="en-GB" dirty="0"/>
              <a:t>Has other attributes/features that may be beneficial to prediction. Tax payers spent significant funding adapting TBFM across the NAS so additional benefit is desirable.</a:t>
            </a:r>
          </a:p>
          <a:p>
            <a:pPr lvl="1"/>
            <a:endParaRPr lang="en-GB" dirty="0"/>
          </a:p>
          <a:p>
            <a:r>
              <a:rPr lang="en-GB" dirty="0"/>
              <a:t>Truth data for actual landed runway</a:t>
            </a:r>
          </a:p>
          <a:p>
            <a:pPr lvl="1"/>
            <a:r>
              <a:rPr lang="en-GB" dirty="0"/>
              <a:t>Controller scratchpad entries provided in TBFM (at some sites)</a:t>
            </a:r>
          </a:p>
          <a:p>
            <a:pPr lvl="1"/>
            <a:r>
              <a:rPr lang="en-GB" dirty="0"/>
              <a:t>Analysis of alternative sources for larger truth data set likely leads to additional data sources that need to be merged with this initial data set.</a:t>
            </a:r>
            <a:endParaRPr lang="en-US" dirty="0"/>
          </a:p>
        </p:txBody>
      </p:sp>
      <p:sp>
        <p:nvSpPr>
          <p:cNvPr id="3" name="Slide Number Placeholder 2">
            <a:extLst>
              <a:ext uri="{FF2B5EF4-FFF2-40B4-BE49-F238E27FC236}">
                <a16:creationId xmlns:a16="http://schemas.microsoft.com/office/drawing/2014/main" id="{73CF1700-56D4-49EE-8F2F-9BBC0042848B}"/>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5</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F1AB4EA1-A53D-4653-8B4A-EA11F69B2593}"/>
              </a:ext>
            </a:extLst>
          </p:cNvPr>
          <p:cNvSpPr>
            <a:spLocks noGrp="1"/>
          </p:cNvSpPr>
          <p:nvPr>
            <p:ph type="title"/>
          </p:nvPr>
        </p:nvSpPr>
        <p:spPr/>
        <p:txBody>
          <a:bodyPr/>
          <a:lstStyle/>
          <a:p>
            <a:r>
              <a:rPr lang="en-GB" dirty="0"/>
              <a:t>Focus on TBFM SWIM Data</a:t>
            </a:r>
            <a:endParaRPr lang="en-US" dirty="0"/>
          </a:p>
        </p:txBody>
      </p:sp>
      <p:sp>
        <p:nvSpPr>
          <p:cNvPr id="5" name="Rectangle: Rounded Corners 4">
            <a:extLst>
              <a:ext uri="{FF2B5EF4-FFF2-40B4-BE49-F238E27FC236}">
                <a16:creationId xmlns:a16="http://schemas.microsoft.com/office/drawing/2014/main" id="{FB944CF7-1572-4807-BF63-8BBDDF893EFA}"/>
              </a:ext>
            </a:extLst>
          </p:cNvPr>
          <p:cNvSpPr/>
          <p:nvPr/>
        </p:nvSpPr>
        <p:spPr bwMode="auto">
          <a:xfrm>
            <a:off x="65069" y="6212922"/>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Select Initial Data Sources</a:t>
            </a:r>
            <a:endParaRPr kumimoji="0" lang="en-US" sz="900" b="1" i="0" u="none" strike="noStrike" cap="none" normalizeH="0" baseline="0" dirty="0">
              <a:ln>
                <a:noFill/>
              </a:ln>
              <a:solidFill>
                <a:schemeClr val="bg1"/>
              </a:solidFill>
              <a:effectLst/>
              <a:latin typeface="Arial" charset="0"/>
            </a:endParaRPr>
          </a:p>
        </p:txBody>
      </p:sp>
      <p:pic>
        <p:nvPicPr>
          <p:cNvPr id="6" name="runway-select_datasource">
            <a:hlinkClick r:id="" action="ppaction://media"/>
            <a:extLst>
              <a:ext uri="{FF2B5EF4-FFF2-40B4-BE49-F238E27FC236}">
                <a16:creationId xmlns:a16="http://schemas.microsoft.com/office/drawing/2014/main" id="{4668E5D2-FAF5-454C-BB2C-FBD2AA5D2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1644" y="6216284"/>
            <a:ext cx="609600" cy="609600"/>
          </a:xfrm>
          <a:prstGeom prst="rect">
            <a:avLst/>
          </a:prstGeom>
        </p:spPr>
      </p:pic>
    </p:spTree>
    <p:extLst>
      <p:ext uri="{BB962C8B-B14F-4D97-AF65-F5344CB8AC3E}">
        <p14:creationId xmlns:p14="http://schemas.microsoft.com/office/powerpoint/2010/main" val="13351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922B8A-1625-4313-A4E3-F028357A8A76}"/>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6</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00A4F773-CBB8-49BC-B424-7BDADB00DAF4}"/>
              </a:ext>
            </a:extLst>
          </p:cNvPr>
          <p:cNvSpPr>
            <a:spLocks noGrp="1"/>
          </p:cNvSpPr>
          <p:nvPr>
            <p:ph type="title"/>
          </p:nvPr>
        </p:nvSpPr>
        <p:spPr/>
        <p:txBody>
          <a:bodyPr>
            <a:normAutofit/>
          </a:bodyPr>
          <a:lstStyle/>
          <a:p>
            <a:r>
              <a:rPr lang="en-GB" dirty="0"/>
              <a:t>Python Scripts to Create TBFM SWIM “AIR” Dataset</a:t>
            </a:r>
            <a:endParaRPr lang="en-US" dirty="0"/>
          </a:p>
        </p:txBody>
      </p:sp>
      <p:sp>
        <p:nvSpPr>
          <p:cNvPr id="5" name="Rectangle: Rounded Corners 4">
            <a:extLst>
              <a:ext uri="{FF2B5EF4-FFF2-40B4-BE49-F238E27FC236}">
                <a16:creationId xmlns:a16="http://schemas.microsoft.com/office/drawing/2014/main" id="{A74E9CDF-8596-42C6-BD54-C4A627007D81}"/>
              </a:ext>
            </a:extLst>
          </p:cNvPr>
          <p:cNvSpPr/>
          <p:nvPr/>
        </p:nvSpPr>
        <p:spPr bwMode="auto">
          <a:xfrm>
            <a:off x="65069" y="6240295"/>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Pre-processing</a:t>
            </a:r>
            <a:endParaRPr kumimoji="0" lang="en-US" sz="900" b="1" i="0" u="none" strike="noStrike" cap="none" normalizeH="0" baseline="0" dirty="0">
              <a:ln>
                <a:noFill/>
              </a:ln>
              <a:solidFill>
                <a:schemeClr val="bg1"/>
              </a:solidFill>
              <a:effectLst/>
              <a:latin typeface="Arial" charset="0"/>
            </a:endParaRPr>
          </a:p>
        </p:txBody>
      </p:sp>
      <p:sp>
        <p:nvSpPr>
          <p:cNvPr id="7" name="TextBox 6">
            <a:extLst>
              <a:ext uri="{FF2B5EF4-FFF2-40B4-BE49-F238E27FC236}">
                <a16:creationId xmlns:a16="http://schemas.microsoft.com/office/drawing/2014/main" id="{37EBE8DB-6665-44BA-9599-5C632F76699B}"/>
              </a:ext>
            </a:extLst>
          </p:cNvPr>
          <p:cNvSpPr txBox="1"/>
          <p:nvPr/>
        </p:nvSpPr>
        <p:spPr>
          <a:xfrm>
            <a:off x="2341699" y="1435820"/>
            <a:ext cx="2043841" cy="707886"/>
          </a:xfrm>
          <a:prstGeom prst="rect">
            <a:avLst/>
          </a:prstGeom>
          <a:noFill/>
          <a:ln>
            <a:solidFill>
              <a:schemeClr val="tx1"/>
            </a:solidFill>
          </a:ln>
        </p:spPr>
        <p:txBody>
          <a:bodyPr wrap="square" rtlCol="0">
            <a:spAutoFit/>
          </a:bodyPr>
          <a:lstStyle/>
          <a:p>
            <a:r>
              <a:rPr lang="en-US" sz="1600" b="1" u="sng" dirty="0"/>
              <a:t>Step 1</a:t>
            </a:r>
          </a:p>
          <a:p>
            <a:r>
              <a:rPr lang="en-US" sz="1200" dirty="0"/>
              <a:t>Flatten XML into CSV and separate messages</a:t>
            </a:r>
          </a:p>
        </p:txBody>
      </p:sp>
      <p:sp>
        <p:nvSpPr>
          <p:cNvPr id="8" name="Arrow: Right 7">
            <a:extLst>
              <a:ext uri="{FF2B5EF4-FFF2-40B4-BE49-F238E27FC236}">
                <a16:creationId xmlns:a16="http://schemas.microsoft.com/office/drawing/2014/main" id="{88D77078-8C36-4FED-A7A5-806CA75A1884}"/>
              </a:ext>
            </a:extLst>
          </p:cNvPr>
          <p:cNvSpPr/>
          <p:nvPr/>
        </p:nvSpPr>
        <p:spPr bwMode="auto">
          <a:xfrm>
            <a:off x="1987720" y="1526884"/>
            <a:ext cx="301924" cy="405442"/>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9" name="Arrow: Right 8">
            <a:extLst>
              <a:ext uri="{FF2B5EF4-FFF2-40B4-BE49-F238E27FC236}">
                <a16:creationId xmlns:a16="http://schemas.microsoft.com/office/drawing/2014/main" id="{37DB2598-5762-4B97-8077-1781E9C8E489}"/>
              </a:ext>
            </a:extLst>
          </p:cNvPr>
          <p:cNvSpPr/>
          <p:nvPr/>
        </p:nvSpPr>
        <p:spPr bwMode="auto">
          <a:xfrm rot="5400000">
            <a:off x="2962507" y="2410263"/>
            <a:ext cx="301924" cy="405442"/>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10" name="Flowchart: Magnetic Disk 9">
            <a:extLst>
              <a:ext uri="{FF2B5EF4-FFF2-40B4-BE49-F238E27FC236}">
                <a16:creationId xmlns:a16="http://schemas.microsoft.com/office/drawing/2014/main" id="{50D96F28-5AAD-4B5F-86E4-8B23F60E98D3}"/>
              </a:ext>
            </a:extLst>
          </p:cNvPr>
          <p:cNvSpPr/>
          <p:nvPr/>
        </p:nvSpPr>
        <p:spPr bwMode="auto">
          <a:xfrm>
            <a:off x="224565" y="1306594"/>
            <a:ext cx="1625513" cy="1082434"/>
          </a:xfrm>
          <a:prstGeom prst="flowChartMagneticDisk">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Raw TBFM </a:t>
            </a:r>
          </a:p>
          <a:p>
            <a:pPr marL="0" marR="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SWIM XML Messages</a:t>
            </a:r>
          </a:p>
        </p:txBody>
      </p:sp>
      <p:sp>
        <p:nvSpPr>
          <p:cNvPr id="12" name="TextBox 11">
            <a:extLst>
              <a:ext uri="{FF2B5EF4-FFF2-40B4-BE49-F238E27FC236}">
                <a16:creationId xmlns:a16="http://schemas.microsoft.com/office/drawing/2014/main" id="{76E4D6E0-6733-48F9-9044-20A8DD8BF910}"/>
              </a:ext>
            </a:extLst>
          </p:cNvPr>
          <p:cNvSpPr txBox="1"/>
          <p:nvPr/>
        </p:nvSpPr>
        <p:spPr>
          <a:xfrm>
            <a:off x="4404910" y="2803439"/>
            <a:ext cx="1929793" cy="1077218"/>
          </a:xfrm>
          <a:prstGeom prst="rect">
            <a:avLst/>
          </a:prstGeom>
          <a:noFill/>
          <a:ln>
            <a:solidFill>
              <a:schemeClr val="tx1"/>
            </a:solidFill>
          </a:ln>
        </p:spPr>
        <p:txBody>
          <a:bodyPr wrap="square" rtlCol="0">
            <a:spAutoFit/>
          </a:bodyPr>
          <a:lstStyle/>
          <a:p>
            <a:r>
              <a:rPr lang="en-US" sz="1600" b="1" u="sng" dirty="0"/>
              <a:t>Step 2</a:t>
            </a:r>
          </a:p>
          <a:p>
            <a:r>
              <a:rPr lang="en-US" sz="1200" dirty="0"/>
              <a:t>Create a daily summary of each TBFM flight using ‘aid’,’</a:t>
            </a:r>
            <a:r>
              <a:rPr lang="en-US" sz="1200" dirty="0" err="1"/>
              <a:t>tbfmid</a:t>
            </a:r>
            <a:r>
              <a:rPr lang="en-US" sz="1200" dirty="0"/>
              <a:t>’,’</a:t>
            </a:r>
            <a:r>
              <a:rPr lang="en-US" sz="1200" dirty="0" err="1"/>
              <a:t>orig</a:t>
            </a:r>
            <a:r>
              <a:rPr lang="en-US" sz="1200" dirty="0"/>
              <a:t>’,’</a:t>
            </a:r>
            <a:r>
              <a:rPr lang="en-US" sz="1200" dirty="0" err="1"/>
              <a:t>dest</a:t>
            </a:r>
            <a:r>
              <a:rPr lang="en-US" sz="1200" dirty="0"/>
              <a:t>’ as unique identifier</a:t>
            </a:r>
          </a:p>
        </p:txBody>
      </p:sp>
      <p:sp>
        <p:nvSpPr>
          <p:cNvPr id="13" name="Arrow: Right 12">
            <a:extLst>
              <a:ext uri="{FF2B5EF4-FFF2-40B4-BE49-F238E27FC236}">
                <a16:creationId xmlns:a16="http://schemas.microsoft.com/office/drawing/2014/main" id="{7074BF63-F457-458C-93DC-5D5422122582}"/>
              </a:ext>
            </a:extLst>
          </p:cNvPr>
          <p:cNvSpPr/>
          <p:nvPr/>
        </p:nvSpPr>
        <p:spPr bwMode="auto">
          <a:xfrm>
            <a:off x="4083616" y="3225925"/>
            <a:ext cx="301924" cy="405442"/>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14" name="Flowchart: Magnetic Disk 13">
            <a:extLst>
              <a:ext uri="{FF2B5EF4-FFF2-40B4-BE49-F238E27FC236}">
                <a16:creationId xmlns:a16="http://schemas.microsoft.com/office/drawing/2014/main" id="{BEFAF5A6-61C0-4810-B7E8-A3946C8FEFF0}"/>
              </a:ext>
            </a:extLst>
          </p:cNvPr>
          <p:cNvSpPr/>
          <p:nvPr/>
        </p:nvSpPr>
        <p:spPr bwMode="auto">
          <a:xfrm>
            <a:off x="2265627" y="2835818"/>
            <a:ext cx="1695683" cy="1186363"/>
          </a:xfrm>
          <a:prstGeom prst="flowChartMagneticDisk">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Step 1 Output CSV</a:t>
            </a:r>
          </a:p>
          <a:p>
            <a:pPr marL="0" marR="0" indent="0"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(AIR</a:t>
            </a:r>
            <a:r>
              <a:rPr lang="en-US" sz="1200" b="1" dirty="0">
                <a:latin typeface="Arial" charset="0"/>
              </a:rPr>
              <a:t>,</a:t>
            </a:r>
            <a:r>
              <a:rPr kumimoji="0" lang="en-US" sz="1200" b="1" i="0" u="none" strike="noStrike" cap="none" normalizeH="0" baseline="0" dirty="0">
                <a:ln>
                  <a:noFill/>
                </a:ln>
                <a:solidFill>
                  <a:schemeClr val="tx1"/>
                </a:solidFill>
                <a:effectLst/>
                <a:latin typeface="Arial" charset="0"/>
              </a:rPr>
              <a:t>CON, </a:t>
            </a:r>
            <a:r>
              <a:rPr lang="en-US" sz="1200" b="1" dirty="0">
                <a:latin typeface="Arial" charset="0"/>
              </a:rPr>
              <a:t>ADP, OTH)</a:t>
            </a:r>
            <a:endParaRPr kumimoji="0" lang="en-US" sz="1200" b="1" i="0" u="none" strike="noStrike" cap="none" normalizeH="0" baseline="0" dirty="0">
              <a:ln>
                <a:noFill/>
              </a:ln>
              <a:solidFill>
                <a:schemeClr val="tx1"/>
              </a:solidFill>
              <a:effectLst/>
              <a:latin typeface="Arial" charset="0"/>
            </a:endParaRPr>
          </a:p>
        </p:txBody>
      </p:sp>
      <p:sp>
        <p:nvSpPr>
          <p:cNvPr id="15" name="Arrow: Right 14">
            <a:extLst>
              <a:ext uri="{FF2B5EF4-FFF2-40B4-BE49-F238E27FC236}">
                <a16:creationId xmlns:a16="http://schemas.microsoft.com/office/drawing/2014/main" id="{66D2614D-8C44-4CC8-B7C5-EED7ED3FED04}"/>
              </a:ext>
            </a:extLst>
          </p:cNvPr>
          <p:cNvSpPr/>
          <p:nvPr/>
        </p:nvSpPr>
        <p:spPr bwMode="auto">
          <a:xfrm rot="5400000">
            <a:off x="5076931" y="3875826"/>
            <a:ext cx="301924" cy="405442"/>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16" name="Arrow: Right 15">
            <a:extLst>
              <a:ext uri="{FF2B5EF4-FFF2-40B4-BE49-F238E27FC236}">
                <a16:creationId xmlns:a16="http://schemas.microsoft.com/office/drawing/2014/main" id="{2117C664-8FC0-49F6-A482-2841EC6499FA}"/>
              </a:ext>
            </a:extLst>
          </p:cNvPr>
          <p:cNvSpPr/>
          <p:nvPr/>
        </p:nvSpPr>
        <p:spPr bwMode="auto">
          <a:xfrm>
            <a:off x="6235478" y="4653807"/>
            <a:ext cx="301924" cy="405442"/>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FB9703D-25D7-4AD4-A4A2-C9A6F51E83F3}"/>
              </a:ext>
            </a:extLst>
          </p:cNvPr>
          <p:cNvSpPr txBox="1"/>
          <p:nvPr/>
        </p:nvSpPr>
        <p:spPr>
          <a:xfrm>
            <a:off x="6619603" y="4441029"/>
            <a:ext cx="1406106" cy="707886"/>
          </a:xfrm>
          <a:prstGeom prst="rect">
            <a:avLst/>
          </a:prstGeom>
          <a:noFill/>
          <a:ln>
            <a:solidFill>
              <a:schemeClr val="tx1"/>
            </a:solidFill>
          </a:ln>
        </p:spPr>
        <p:txBody>
          <a:bodyPr wrap="square" rtlCol="0">
            <a:spAutoFit/>
          </a:bodyPr>
          <a:lstStyle/>
          <a:p>
            <a:r>
              <a:rPr lang="en-US" sz="1600" b="1" u="sng" dirty="0"/>
              <a:t>Step 3</a:t>
            </a:r>
          </a:p>
          <a:p>
            <a:r>
              <a:rPr lang="en-US" sz="1200" dirty="0"/>
              <a:t>Creates data sets for analytics</a:t>
            </a:r>
          </a:p>
        </p:txBody>
      </p:sp>
      <p:sp>
        <p:nvSpPr>
          <p:cNvPr id="19" name="Arrow: Right 18">
            <a:extLst>
              <a:ext uri="{FF2B5EF4-FFF2-40B4-BE49-F238E27FC236}">
                <a16:creationId xmlns:a16="http://schemas.microsoft.com/office/drawing/2014/main" id="{ED0D8648-76DC-4962-8EE9-26B6161F6D16}"/>
              </a:ext>
            </a:extLst>
          </p:cNvPr>
          <p:cNvSpPr/>
          <p:nvPr/>
        </p:nvSpPr>
        <p:spPr bwMode="auto">
          <a:xfrm rot="5400000">
            <a:off x="6968973" y="5136136"/>
            <a:ext cx="301924" cy="405442"/>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endParaRPr kumimoji="0" lang="en-US" sz="900" b="1" i="0" u="none" strike="noStrike" cap="none" normalizeH="0" baseline="0">
              <a:ln>
                <a:noFill/>
              </a:ln>
              <a:solidFill>
                <a:schemeClr val="tx1"/>
              </a:solidFill>
              <a:effectLst/>
              <a:latin typeface="Arial" charset="0"/>
            </a:endParaRPr>
          </a:p>
        </p:txBody>
      </p:sp>
      <p:sp>
        <p:nvSpPr>
          <p:cNvPr id="20" name="Flowchart: Magnetic Disk 19">
            <a:extLst>
              <a:ext uri="{FF2B5EF4-FFF2-40B4-BE49-F238E27FC236}">
                <a16:creationId xmlns:a16="http://schemas.microsoft.com/office/drawing/2014/main" id="{8EF94594-6D5D-4E14-BC6E-A6459485B920}"/>
              </a:ext>
            </a:extLst>
          </p:cNvPr>
          <p:cNvSpPr/>
          <p:nvPr/>
        </p:nvSpPr>
        <p:spPr bwMode="auto">
          <a:xfrm>
            <a:off x="4362405" y="4263347"/>
            <a:ext cx="1695683" cy="1186363"/>
          </a:xfrm>
          <a:prstGeom prst="flowChartMagneticDisk">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Step 2 Output CSV</a:t>
            </a:r>
          </a:p>
          <a:p>
            <a:pPr marL="0" marR="0" indent="0"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(AIR Daily Summary</a:t>
            </a:r>
            <a:r>
              <a:rPr lang="en-US" sz="1200" b="1" dirty="0">
                <a:latin typeface="Arial" charset="0"/>
              </a:rPr>
              <a:t>)</a:t>
            </a:r>
            <a:endParaRPr kumimoji="0" lang="en-US" sz="1200" b="1" i="0" u="none" strike="noStrike" cap="none" normalizeH="0" baseline="0" dirty="0">
              <a:ln>
                <a:noFill/>
              </a:ln>
              <a:solidFill>
                <a:schemeClr val="tx1"/>
              </a:solidFill>
              <a:effectLst/>
              <a:latin typeface="Arial" charset="0"/>
            </a:endParaRPr>
          </a:p>
        </p:txBody>
      </p:sp>
      <p:sp>
        <p:nvSpPr>
          <p:cNvPr id="21" name="Flowchart: Magnetic Disk 20">
            <a:extLst>
              <a:ext uri="{FF2B5EF4-FFF2-40B4-BE49-F238E27FC236}">
                <a16:creationId xmlns:a16="http://schemas.microsoft.com/office/drawing/2014/main" id="{CAD5F93E-2E33-424C-9AFF-3856C3C84D17}"/>
              </a:ext>
            </a:extLst>
          </p:cNvPr>
          <p:cNvSpPr/>
          <p:nvPr/>
        </p:nvSpPr>
        <p:spPr bwMode="auto">
          <a:xfrm>
            <a:off x="6328329" y="5500374"/>
            <a:ext cx="1695683" cy="1186363"/>
          </a:xfrm>
          <a:prstGeom prst="flowChartMagneticDisk">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Step </a:t>
            </a:r>
            <a:r>
              <a:rPr lang="en-US" sz="1200" b="1" dirty="0">
                <a:latin typeface="Arial" charset="0"/>
              </a:rPr>
              <a:t>3</a:t>
            </a:r>
            <a:r>
              <a:rPr kumimoji="0" lang="en-US" sz="1200" b="1" i="0" u="none" strike="noStrike" cap="none" normalizeH="0" baseline="0" dirty="0">
                <a:ln>
                  <a:noFill/>
                </a:ln>
                <a:solidFill>
                  <a:schemeClr val="tx1"/>
                </a:solidFill>
                <a:effectLst/>
                <a:latin typeface="Arial" charset="0"/>
              </a:rPr>
              <a:t> Output CSV</a:t>
            </a:r>
          </a:p>
          <a:p>
            <a:pPr marL="0" marR="0" indent="0" defTabSz="9144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dirty="0">
                <a:ln>
                  <a:noFill/>
                </a:ln>
                <a:solidFill>
                  <a:schemeClr val="tx1"/>
                </a:solidFill>
                <a:effectLst/>
                <a:latin typeface="Arial" charset="0"/>
              </a:rPr>
              <a:t>(all TBFM arrivals, all APREQs, etc.</a:t>
            </a:r>
            <a:r>
              <a:rPr lang="en-US" sz="1200" b="1" dirty="0">
                <a:latin typeface="Arial" charset="0"/>
              </a:rPr>
              <a:t>)</a:t>
            </a:r>
            <a:endParaRPr kumimoji="0" lang="en-US" sz="1200" b="1" i="0" u="none" strike="noStrike" cap="none" normalizeH="0" baseline="0" dirty="0">
              <a:ln>
                <a:noFill/>
              </a:ln>
              <a:solidFill>
                <a:schemeClr val="tx1"/>
              </a:solidFill>
              <a:effectLst/>
              <a:latin typeface="Arial" charset="0"/>
            </a:endParaRPr>
          </a:p>
        </p:txBody>
      </p:sp>
      <p:cxnSp>
        <p:nvCxnSpPr>
          <p:cNvPr id="23" name="Straight Connector 22">
            <a:extLst>
              <a:ext uri="{FF2B5EF4-FFF2-40B4-BE49-F238E27FC236}">
                <a16:creationId xmlns:a16="http://schemas.microsoft.com/office/drawing/2014/main" id="{13A48B01-F6AF-40E3-89D8-FAC1AE1684FC}"/>
              </a:ext>
            </a:extLst>
          </p:cNvPr>
          <p:cNvCxnSpPr>
            <a:cxnSpLocks/>
          </p:cNvCxnSpPr>
          <p:nvPr/>
        </p:nvCxnSpPr>
        <p:spPr bwMode="auto">
          <a:xfrm>
            <a:off x="4762005" y="1847811"/>
            <a:ext cx="3669476" cy="0"/>
          </a:xfrm>
          <a:prstGeom prst="line">
            <a:avLst/>
          </a:prstGeom>
          <a:ln>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FC22AD5F-3F1B-4C23-BCE8-D8FCBD805388}"/>
              </a:ext>
            </a:extLst>
          </p:cNvPr>
          <p:cNvCxnSpPr>
            <a:cxnSpLocks/>
          </p:cNvCxnSpPr>
          <p:nvPr/>
        </p:nvCxnSpPr>
        <p:spPr bwMode="auto">
          <a:xfrm flipV="1">
            <a:off x="6619603" y="2143706"/>
            <a:ext cx="1811878" cy="1247533"/>
          </a:xfrm>
          <a:prstGeom prst="line">
            <a:avLst/>
          </a:prstGeom>
          <a:ln>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7CB47F53-2DEB-4547-A43F-B3CA09F923F2}"/>
              </a:ext>
            </a:extLst>
          </p:cNvPr>
          <p:cNvCxnSpPr>
            <a:cxnSpLocks/>
          </p:cNvCxnSpPr>
          <p:nvPr/>
        </p:nvCxnSpPr>
        <p:spPr bwMode="auto">
          <a:xfrm flipV="1">
            <a:off x="7688953" y="2296107"/>
            <a:ext cx="894928" cy="1726074"/>
          </a:xfrm>
          <a:prstGeom prst="line">
            <a:avLst/>
          </a:prstGeom>
          <a:ln>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08BB3ABC-6B4A-4118-90A5-D9CCF4F54677}"/>
              </a:ext>
            </a:extLst>
          </p:cNvPr>
          <p:cNvSpPr txBox="1"/>
          <p:nvPr/>
        </p:nvSpPr>
        <p:spPr>
          <a:xfrm>
            <a:off x="8716381" y="1194285"/>
            <a:ext cx="2923403" cy="1569660"/>
          </a:xfrm>
          <a:prstGeom prst="rect">
            <a:avLst/>
          </a:prstGeom>
          <a:noFill/>
        </p:spPr>
        <p:txBody>
          <a:bodyPr wrap="square" rtlCol="0">
            <a:spAutoFit/>
          </a:bodyPr>
          <a:lstStyle/>
          <a:p>
            <a:r>
              <a:rPr lang="en-GB" sz="1600" dirty="0"/>
              <a:t>For this presentation, python scripts were created for each step which pull from public TBFM SWIM data. There are many ways to accomplish this in other languages or designs. </a:t>
            </a:r>
            <a:endParaRPr lang="en-US" sz="1600" dirty="0"/>
          </a:p>
        </p:txBody>
      </p:sp>
      <p:pic>
        <p:nvPicPr>
          <p:cNvPr id="2" name="tbfm_swim_processing">
            <a:hlinkClick r:id="" action="ppaction://media"/>
            <a:extLst>
              <a:ext uri="{FF2B5EF4-FFF2-40B4-BE49-F238E27FC236}">
                <a16:creationId xmlns:a16="http://schemas.microsoft.com/office/drawing/2014/main" id="{0CA78C17-AD5D-4310-BC7D-5F9FEC078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1607" y="6209790"/>
            <a:ext cx="609600" cy="609600"/>
          </a:xfrm>
          <a:prstGeom prst="rect">
            <a:avLst/>
          </a:prstGeom>
        </p:spPr>
      </p:pic>
    </p:spTree>
    <p:extLst>
      <p:ext uri="{BB962C8B-B14F-4D97-AF65-F5344CB8AC3E}">
        <p14:creationId xmlns:p14="http://schemas.microsoft.com/office/powerpoint/2010/main" val="404215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8D1001-7A32-4861-9F61-7BEAB041E734}"/>
              </a:ext>
            </a:extLst>
          </p:cNvPr>
          <p:cNvSpPr>
            <a:spLocks noGrp="1"/>
          </p:cNvSpPr>
          <p:nvPr>
            <p:ph idx="1"/>
          </p:nvPr>
        </p:nvSpPr>
        <p:spPr>
          <a:xfrm>
            <a:off x="609600" y="1041402"/>
            <a:ext cx="10972800" cy="3756230"/>
          </a:xfrm>
        </p:spPr>
        <p:txBody>
          <a:bodyPr>
            <a:normAutofit fontScale="85000" lnSpcReduction="20000"/>
          </a:bodyPr>
          <a:lstStyle/>
          <a:p>
            <a:r>
              <a:rPr lang="en-GB" dirty="0"/>
              <a:t>For a description of the TBFM SWIM data source and its operational context,  see </a:t>
            </a:r>
          </a:p>
          <a:p>
            <a:pPr lvl="1"/>
            <a:r>
              <a:rPr lang="en-GB" sz="1800" u="sng" dirty="0">
                <a:hlinkClick r:id="rId5"/>
              </a:rPr>
              <a:t>https://nsrr.faa.gov/nsrr-library-document/9298</a:t>
            </a:r>
            <a:endParaRPr lang="en-GB" sz="1800" u="sng" dirty="0"/>
          </a:p>
          <a:p>
            <a:pPr lvl="1"/>
            <a:r>
              <a:rPr lang="en-GB" dirty="0"/>
              <a:t>Specifically, section 4.1.1 contains a definition of the data elements used</a:t>
            </a:r>
          </a:p>
          <a:p>
            <a:endParaRPr lang="en-GB" dirty="0"/>
          </a:p>
          <a:p>
            <a:r>
              <a:rPr lang="en-GB" dirty="0"/>
              <a:t>Of the columns available in TBFM AIR messages, the ones utilized for this work were:</a:t>
            </a:r>
            <a:endParaRPr lang="en-US" dirty="0"/>
          </a:p>
          <a:p>
            <a:pPr lvl="1"/>
            <a:r>
              <a:rPr lang="en-GB" sz="1600" dirty="0"/>
              <a:t>“</a:t>
            </a:r>
            <a:r>
              <a:rPr lang="en-GB" sz="1600" dirty="0" err="1"/>
              <a:t>trw</a:t>
            </a:r>
            <a:r>
              <a:rPr lang="en-GB" sz="1600" dirty="0"/>
              <a:t>”- TRACON runway assigned by the controller. This was considered “truth” runway. Note: other sources of runway truth are currently being evaluated, especially given controller scratchpad entries are not available for all airports.</a:t>
            </a:r>
            <a:endParaRPr lang="en-US" sz="1600" dirty="0"/>
          </a:p>
          <a:p>
            <a:pPr lvl="1"/>
            <a:r>
              <a:rPr lang="en-GB" sz="1600" dirty="0"/>
              <a:t>“</a:t>
            </a:r>
            <a:r>
              <a:rPr lang="en-GB" sz="1600" dirty="0" err="1"/>
              <a:t>rwy</a:t>
            </a:r>
            <a:r>
              <a:rPr lang="en-GB" sz="1600" dirty="0"/>
              <a:t>” -Runway that TBFM used in its internal model. This was used only to assess TBFM accuracy.</a:t>
            </a:r>
            <a:endParaRPr lang="en-US" sz="1600" dirty="0"/>
          </a:p>
          <a:p>
            <a:pPr lvl="1"/>
            <a:r>
              <a:rPr lang="en-GB" sz="1600" dirty="0"/>
              <a:t>“dap” – Departure airport</a:t>
            </a:r>
            <a:endParaRPr lang="en-US" sz="1600" dirty="0"/>
          </a:p>
          <a:p>
            <a:pPr lvl="1"/>
            <a:r>
              <a:rPr lang="en-GB" sz="1600" dirty="0"/>
              <a:t>“apt” – Arrival airport</a:t>
            </a:r>
            <a:endParaRPr lang="en-US" sz="1600" dirty="0"/>
          </a:p>
          <a:p>
            <a:pPr lvl="1"/>
            <a:r>
              <a:rPr lang="en-GB" sz="1600" dirty="0"/>
              <a:t>“</a:t>
            </a:r>
            <a:r>
              <a:rPr lang="en-GB" sz="1600" dirty="0" err="1"/>
              <a:t>typ</a:t>
            </a:r>
            <a:r>
              <a:rPr lang="en-GB" sz="1600" dirty="0"/>
              <a:t>” – Aircraft type (although this was later eliminated from modelling)</a:t>
            </a:r>
            <a:endParaRPr lang="en-US" sz="1600" dirty="0"/>
          </a:p>
          <a:p>
            <a:pPr lvl="1"/>
            <a:r>
              <a:rPr lang="en-GB" sz="1600" dirty="0"/>
              <a:t>“</a:t>
            </a:r>
            <a:r>
              <a:rPr lang="en-GB" sz="1600" dirty="0" err="1"/>
              <a:t>mfx</a:t>
            </a:r>
            <a:r>
              <a:rPr lang="en-GB" sz="1600" dirty="0"/>
              <a:t>” – Arrival meter fix name as adapted in TBFM.</a:t>
            </a:r>
            <a:endParaRPr lang="en-US" sz="1600" dirty="0"/>
          </a:p>
          <a:p>
            <a:pPr lvl="1"/>
            <a:r>
              <a:rPr lang="en-GB" sz="1600" dirty="0"/>
              <a:t>“gat” – Arrival gate name as adapted in TBFM.</a:t>
            </a:r>
            <a:endParaRPr lang="en-US" sz="1600" dirty="0"/>
          </a:p>
          <a:p>
            <a:pPr lvl="1"/>
            <a:r>
              <a:rPr lang="en-GB" sz="1600" dirty="0"/>
              <a:t>“</a:t>
            </a:r>
            <a:r>
              <a:rPr lang="en-GB" sz="1600" dirty="0" err="1"/>
              <a:t>cfg</a:t>
            </a:r>
            <a:r>
              <a:rPr lang="en-GB" sz="1600" dirty="0"/>
              <a:t>” – The configuration, as listed in TBFM.</a:t>
            </a:r>
            <a:endParaRPr lang="en-US" sz="1600" dirty="0"/>
          </a:p>
          <a:p>
            <a:pPr lvl="1"/>
            <a:r>
              <a:rPr lang="en-GB" sz="1600" dirty="0"/>
              <a:t>“</a:t>
            </a:r>
            <a:r>
              <a:rPr lang="en-GB" sz="1600" dirty="0" err="1"/>
              <a:t>scn</a:t>
            </a:r>
            <a:r>
              <a:rPr lang="en-GB" sz="1600" dirty="0"/>
              <a:t>” – Stream class name. This essentially tells TBFM which flights need to be separated from one another.</a:t>
            </a:r>
            <a:endParaRPr lang="en-US" sz="1600" dirty="0"/>
          </a:p>
          <a:p>
            <a:endParaRPr lang="en-US" dirty="0"/>
          </a:p>
        </p:txBody>
      </p:sp>
      <p:sp>
        <p:nvSpPr>
          <p:cNvPr id="3" name="Slide Number Placeholder 2">
            <a:extLst>
              <a:ext uri="{FF2B5EF4-FFF2-40B4-BE49-F238E27FC236}">
                <a16:creationId xmlns:a16="http://schemas.microsoft.com/office/drawing/2014/main" id="{E98542FF-46BD-460A-B984-F4336336406D}"/>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7</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8246EF90-D8F8-4CC7-A790-DEEFECE5F21C}"/>
              </a:ext>
            </a:extLst>
          </p:cNvPr>
          <p:cNvSpPr>
            <a:spLocks noGrp="1"/>
          </p:cNvSpPr>
          <p:nvPr>
            <p:ph type="title"/>
          </p:nvPr>
        </p:nvSpPr>
        <p:spPr/>
        <p:txBody>
          <a:bodyPr/>
          <a:lstStyle/>
          <a:p>
            <a:r>
              <a:rPr lang="en-GB" dirty="0"/>
              <a:t>Data Understanding - Description</a:t>
            </a:r>
            <a:endParaRPr lang="en-US" dirty="0"/>
          </a:p>
        </p:txBody>
      </p:sp>
      <p:sp>
        <p:nvSpPr>
          <p:cNvPr id="5" name="Rectangle: Rounded Corners 4">
            <a:extLst>
              <a:ext uri="{FF2B5EF4-FFF2-40B4-BE49-F238E27FC236}">
                <a16:creationId xmlns:a16="http://schemas.microsoft.com/office/drawing/2014/main" id="{3E86F6A9-E968-4A77-AE69-EBD90EE99678}"/>
              </a:ext>
            </a:extLst>
          </p:cNvPr>
          <p:cNvSpPr/>
          <p:nvPr/>
        </p:nvSpPr>
        <p:spPr bwMode="auto">
          <a:xfrm>
            <a:off x="65069" y="625345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Understanding</a:t>
            </a:r>
            <a:endParaRPr kumimoji="0" lang="en-US" sz="900" b="1" i="0" u="none" strike="noStrike" cap="none" normalizeH="0" baseline="0" dirty="0">
              <a:ln>
                <a:noFill/>
              </a:ln>
              <a:solidFill>
                <a:schemeClr val="bg1"/>
              </a:solidFill>
              <a:effectLst/>
              <a:latin typeface="Arial" charset="0"/>
            </a:endParaRPr>
          </a:p>
        </p:txBody>
      </p:sp>
      <p:pic>
        <p:nvPicPr>
          <p:cNvPr id="6" name="Picture 5">
            <a:extLst>
              <a:ext uri="{FF2B5EF4-FFF2-40B4-BE49-F238E27FC236}">
                <a16:creationId xmlns:a16="http://schemas.microsoft.com/office/drawing/2014/main" id="{763AE2D8-D2F3-4AAB-9950-350F65BCF1BF}"/>
              </a:ext>
            </a:extLst>
          </p:cNvPr>
          <p:cNvPicPr/>
          <p:nvPr/>
        </p:nvPicPr>
        <p:blipFill>
          <a:blip r:embed="rId6"/>
          <a:stretch>
            <a:fillRect/>
          </a:stretch>
        </p:blipFill>
        <p:spPr>
          <a:xfrm>
            <a:off x="3063833" y="4705087"/>
            <a:ext cx="5106390" cy="1945095"/>
          </a:xfrm>
          <a:prstGeom prst="rect">
            <a:avLst/>
          </a:prstGeom>
        </p:spPr>
      </p:pic>
      <p:pic>
        <p:nvPicPr>
          <p:cNvPr id="7" name="example1-data_understand">
            <a:hlinkClick r:id="" action="ppaction://media"/>
            <a:extLst>
              <a:ext uri="{FF2B5EF4-FFF2-40B4-BE49-F238E27FC236}">
                <a16:creationId xmlns:a16="http://schemas.microsoft.com/office/drawing/2014/main" id="{43E1647A-FEC8-4B8D-A35F-2EC3F28F43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6488" y="6200374"/>
            <a:ext cx="609600" cy="609600"/>
          </a:xfrm>
          <a:prstGeom prst="rect">
            <a:avLst/>
          </a:prstGeom>
        </p:spPr>
      </p:pic>
    </p:spTree>
    <p:extLst>
      <p:ext uri="{BB962C8B-B14F-4D97-AF65-F5344CB8AC3E}">
        <p14:creationId xmlns:p14="http://schemas.microsoft.com/office/powerpoint/2010/main" val="351903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A9963A-93F8-4BD3-9E40-83D22C0958CC}"/>
              </a:ext>
            </a:extLst>
          </p:cNvPr>
          <p:cNvSpPr>
            <a:spLocks noGrp="1"/>
          </p:cNvSpPr>
          <p:nvPr>
            <p:ph idx="1"/>
          </p:nvPr>
        </p:nvSpPr>
        <p:spPr>
          <a:xfrm>
            <a:off x="431470" y="1056906"/>
            <a:ext cx="10972800" cy="1217037"/>
          </a:xfrm>
        </p:spPr>
        <p:txBody>
          <a:bodyPr>
            <a:normAutofit fontScale="70000" lnSpcReduction="20000"/>
          </a:bodyPr>
          <a:lstStyle/>
          <a:p>
            <a:r>
              <a:rPr lang="en-GB" dirty="0"/>
              <a:t>CLT data was used given ATD-2 team’s ability to verify accuracy (available at many other airports)</a:t>
            </a:r>
          </a:p>
          <a:p>
            <a:endParaRPr lang="en-GB" dirty="0"/>
          </a:p>
          <a:p>
            <a:r>
              <a:rPr lang="en-GB" dirty="0"/>
              <a:t>Data was collected from Oct 1</a:t>
            </a:r>
            <a:r>
              <a:rPr lang="en-GB" baseline="30000" dirty="0"/>
              <a:t>st</a:t>
            </a:r>
            <a:r>
              <a:rPr lang="en-GB" dirty="0"/>
              <a:t>  2019 through Jan 18</a:t>
            </a:r>
            <a:r>
              <a:rPr lang="en-GB" baseline="30000" dirty="0"/>
              <a:t>th</a:t>
            </a:r>
            <a:r>
              <a:rPr lang="en-GB" dirty="0"/>
              <a:t>, 2020. Only rows with all required data elements properly populated were kept. With this filtering, </a:t>
            </a:r>
            <a:r>
              <a:rPr lang="en-GB" b="1" dirty="0"/>
              <a:t>66,165</a:t>
            </a:r>
            <a:r>
              <a:rPr lang="en-GB" dirty="0"/>
              <a:t> rows/flights remained for training and test.</a:t>
            </a:r>
            <a:endParaRPr lang="en-US" dirty="0"/>
          </a:p>
          <a:p>
            <a:endParaRPr lang="en-US" dirty="0"/>
          </a:p>
        </p:txBody>
      </p:sp>
      <p:sp>
        <p:nvSpPr>
          <p:cNvPr id="3" name="Slide Number Placeholder 2">
            <a:extLst>
              <a:ext uri="{FF2B5EF4-FFF2-40B4-BE49-F238E27FC236}">
                <a16:creationId xmlns:a16="http://schemas.microsoft.com/office/drawing/2014/main" id="{A40FD82E-03A1-41B2-AD6B-BFA776F7841B}"/>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8</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954A14BF-4595-49D2-B0E1-2D37634C50C0}"/>
              </a:ext>
            </a:extLst>
          </p:cNvPr>
          <p:cNvSpPr>
            <a:spLocks noGrp="1"/>
          </p:cNvSpPr>
          <p:nvPr>
            <p:ph type="title"/>
          </p:nvPr>
        </p:nvSpPr>
        <p:spPr/>
        <p:txBody>
          <a:bodyPr/>
          <a:lstStyle/>
          <a:p>
            <a:r>
              <a:rPr lang="en-GB" dirty="0"/>
              <a:t>Data Understanding – Sample &amp; Baseline Description</a:t>
            </a:r>
            <a:endParaRPr lang="en-US" dirty="0"/>
          </a:p>
        </p:txBody>
      </p:sp>
      <p:pic>
        <p:nvPicPr>
          <p:cNvPr id="5" name="Picture 4">
            <a:extLst>
              <a:ext uri="{FF2B5EF4-FFF2-40B4-BE49-F238E27FC236}">
                <a16:creationId xmlns:a16="http://schemas.microsoft.com/office/drawing/2014/main" id="{5DBE442E-614C-474D-9FCD-2ED875A2162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9062" y="2273942"/>
            <a:ext cx="3563681" cy="2202153"/>
          </a:xfrm>
          <a:prstGeom prst="rect">
            <a:avLst/>
          </a:prstGeom>
          <a:noFill/>
        </p:spPr>
      </p:pic>
      <p:pic>
        <p:nvPicPr>
          <p:cNvPr id="6" name="Picture 5">
            <a:extLst>
              <a:ext uri="{FF2B5EF4-FFF2-40B4-BE49-F238E27FC236}">
                <a16:creationId xmlns:a16="http://schemas.microsoft.com/office/drawing/2014/main" id="{EB6D0CA8-6E8B-42F9-A38A-97A1E6EDB436}"/>
              </a:ext>
            </a:extLst>
          </p:cNvPr>
          <p:cNvPicPr/>
          <p:nvPr/>
        </p:nvPicPr>
        <p:blipFill>
          <a:blip r:embed="rId6"/>
          <a:stretch>
            <a:fillRect/>
          </a:stretch>
        </p:blipFill>
        <p:spPr>
          <a:xfrm>
            <a:off x="4083881" y="2273942"/>
            <a:ext cx="3218213" cy="2202153"/>
          </a:xfrm>
          <a:prstGeom prst="rect">
            <a:avLst/>
          </a:prstGeom>
        </p:spPr>
      </p:pic>
      <p:sp>
        <p:nvSpPr>
          <p:cNvPr id="9" name="Content Placeholder 1">
            <a:extLst>
              <a:ext uri="{FF2B5EF4-FFF2-40B4-BE49-F238E27FC236}">
                <a16:creationId xmlns:a16="http://schemas.microsoft.com/office/drawing/2014/main" id="{E3874F85-5061-459F-A39F-91FA194EC946}"/>
              </a:ext>
            </a:extLst>
          </p:cNvPr>
          <p:cNvSpPr txBox="1">
            <a:spLocks/>
          </p:cNvSpPr>
          <p:nvPr/>
        </p:nvSpPr>
        <p:spPr>
          <a:xfrm>
            <a:off x="215756" y="4544315"/>
            <a:ext cx="10972800" cy="1595227"/>
          </a:xfrm>
          <a:prstGeom prst="rect">
            <a:avLst/>
          </a:prstGeom>
        </p:spPr>
        <p:txBody>
          <a:bodyPr>
            <a:normAutofit fontScale="925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GB" sz="1700" dirty="0"/>
              <a:t>Given the dominance of North landed runways (36L, 36R), the modelling was specifically developed to focus on this flow direction. This presumes that the configuration, or flow direction, would be passed into any algorithm that would seek to use this modelling. </a:t>
            </a:r>
          </a:p>
          <a:p>
            <a:pPr lvl="1"/>
            <a:r>
              <a:rPr lang="en-GB" sz="1500" dirty="0"/>
              <a:t>With this decision, this becomes a ‘binary classification’ problem</a:t>
            </a:r>
          </a:p>
          <a:p>
            <a:endParaRPr lang="en-GB" sz="1700" dirty="0"/>
          </a:p>
          <a:p>
            <a:r>
              <a:rPr lang="en-GB" sz="1700" dirty="0"/>
              <a:t>TBFM arrival runway prediction accuracy was approximately 70% accurate to these runways during this time. </a:t>
            </a:r>
          </a:p>
          <a:p>
            <a:pPr lvl="1"/>
            <a:r>
              <a:rPr lang="en-GB" sz="1500" kern="0" dirty="0"/>
              <a:t>This served as a baseline for the learner to attempt to beat </a:t>
            </a:r>
            <a:endParaRPr lang="en-US" sz="1500" kern="0" dirty="0"/>
          </a:p>
          <a:p>
            <a:endParaRPr lang="en-US" sz="1700" kern="0" dirty="0"/>
          </a:p>
        </p:txBody>
      </p:sp>
      <p:sp>
        <p:nvSpPr>
          <p:cNvPr id="10" name="Rectangle: Rounded Corners 9">
            <a:extLst>
              <a:ext uri="{FF2B5EF4-FFF2-40B4-BE49-F238E27FC236}">
                <a16:creationId xmlns:a16="http://schemas.microsoft.com/office/drawing/2014/main" id="{D45B39CF-1968-4B9F-BEEE-E0708DE381E9}"/>
              </a:ext>
            </a:extLst>
          </p:cNvPr>
          <p:cNvSpPr/>
          <p:nvPr/>
        </p:nvSpPr>
        <p:spPr bwMode="auto">
          <a:xfrm>
            <a:off x="65069" y="6253457"/>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Data Understanding</a:t>
            </a:r>
            <a:endParaRPr kumimoji="0" lang="en-US" sz="900" b="1" i="0" u="none" strike="noStrike" cap="none" normalizeH="0" baseline="0" dirty="0">
              <a:ln>
                <a:noFill/>
              </a:ln>
              <a:solidFill>
                <a:schemeClr val="bg1"/>
              </a:solidFill>
              <a:effectLst/>
              <a:latin typeface="Arial" charset="0"/>
            </a:endParaRPr>
          </a:p>
        </p:txBody>
      </p:sp>
      <p:pic>
        <p:nvPicPr>
          <p:cNvPr id="12" name="Picture 11">
            <a:extLst>
              <a:ext uri="{FF2B5EF4-FFF2-40B4-BE49-F238E27FC236}">
                <a16:creationId xmlns:a16="http://schemas.microsoft.com/office/drawing/2014/main" id="{CC146ABA-5AA5-4C84-9F11-B89014840AD0}"/>
              </a:ext>
            </a:extLst>
          </p:cNvPr>
          <p:cNvPicPr/>
          <p:nvPr/>
        </p:nvPicPr>
        <p:blipFill>
          <a:blip r:embed="rId7"/>
          <a:stretch>
            <a:fillRect/>
          </a:stretch>
        </p:blipFill>
        <p:spPr>
          <a:xfrm>
            <a:off x="7621176" y="2182909"/>
            <a:ext cx="3218213" cy="2088237"/>
          </a:xfrm>
          <a:prstGeom prst="rect">
            <a:avLst/>
          </a:prstGeom>
        </p:spPr>
      </p:pic>
      <p:sp>
        <p:nvSpPr>
          <p:cNvPr id="13" name="TextBox 12">
            <a:extLst>
              <a:ext uri="{FF2B5EF4-FFF2-40B4-BE49-F238E27FC236}">
                <a16:creationId xmlns:a16="http://schemas.microsoft.com/office/drawing/2014/main" id="{FCE00684-C9A2-4C7D-B62D-9D2A27D45464}"/>
              </a:ext>
            </a:extLst>
          </p:cNvPr>
          <p:cNvSpPr txBox="1"/>
          <p:nvPr/>
        </p:nvSpPr>
        <p:spPr>
          <a:xfrm>
            <a:off x="7621176" y="4233229"/>
            <a:ext cx="4854222" cy="307777"/>
          </a:xfrm>
          <a:prstGeom prst="rect">
            <a:avLst/>
          </a:prstGeom>
          <a:noFill/>
        </p:spPr>
        <p:txBody>
          <a:bodyPr wrap="square" rtlCol="0">
            <a:spAutoFit/>
          </a:bodyPr>
          <a:lstStyle/>
          <a:p>
            <a:r>
              <a:rPr lang="en-GB" sz="1400" dirty="0"/>
              <a:t>Tableau Visualization of SCN by Landed Runway</a:t>
            </a:r>
            <a:endParaRPr lang="en-US" sz="1400" dirty="0"/>
          </a:p>
        </p:txBody>
      </p:sp>
      <p:pic>
        <p:nvPicPr>
          <p:cNvPr id="7" name="dataunderstand2_ex1">
            <a:hlinkClick r:id="" action="ppaction://media"/>
            <a:extLst>
              <a:ext uri="{FF2B5EF4-FFF2-40B4-BE49-F238E27FC236}">
                <a16:creationId xmlns:a16="http://schemas.microsoft.com/office/drawing/2014/main" id="{B433EEA8-6A76-4F28-A96E-46AD52FF35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70355" y="6176378"/>
            <a:ext cx="609600" cy="609600"/>
          </a:xfrm>
          <a:prstGeom prst="rect">
            <a:avLst/>
          </a:prstGeom>
        </p:spPr>
      </p:pic>
    </p:spTree>
    <p:extLst>
      <p:ext uri="{BB962C8B-B14F-4D97-AF65-F5344CB8AC3E}">
        <p14:creationId xmlns:p14="http://schemas.microsoft.com/office/powerpoint/2010/main" val="391326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1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CE9B81-46DE-44C6-9A1E-85ECCDBA6DAB}"/>
              </a:ext>
            </a:extLst>
          </p:cNvPr>
          <p:cNvSpPr>
            <a:spLocks noGrp="1"/>
          </p:cNvSpPr>
          <p:nvPr>
            <p:ph idx="1"/>
          </p:nvPr>
        </p:nvSpPr>
        <p:spPr>
          <a:xfrm>
            <a:off x="1219200" y="4290957"/>
            <a:ext cx="10972800" cy="2381956"/>
          </a:xfrm>
        </p:spPr>
        <p:txBody>
          <a:bodyPr>
            <a:normAutofit fontScale="55000" lnSpcReduction="20000"/>
          </a:bodyPr>
          <a:lstStyle/>
          <a:p>
            <a:r>
              <a:rPr lang="en-US" dirty="0"/>
              <a:t>Some of the notably high correlations are:</a:t>
            </a:r>
          </a:p>
          <a:p>
            <a:pPr lvl="0"/>
            <a:r>
              <a:rPr lang="en-US" dirty="0"/>
              <a:t>A10   vs  DAP  =&gt;  .939629</a:t>
            </a:r>
          </a:p>
          <a:p>
            <a:pPr lvl="0"/>
            <a:r>
              <a:rPr lang="en-US" dirty="0"/>
              <a:t>TCR  vs  DAP  =&gt;  .630822</a:t>
            </a:r>
          </a:p>
          <a:p>
            <a:pPr lvl="0"/>
            <a:r>
              <a:rPr lang="en-US" dirty="0"/>
              <a:t>GAT  vs  MFX =&gt;  -.61734</a:t>
            </a:r>
          </a:p>
          <a:p>
            <a:pPr lvl="0"/>
            <a:r>
              <a:rPr lang="en-US" dirty="0"/>
              <a:t>OOA  vs  GAT =&gt;  .737105</a:t>
            </a:r>
          </a:p>
          <a:p>
            <a:pPr lvl="0"/>
            <a:r>
              <a:rPr lang="en-US" dirty="0"/>
              <a:t>O3A  vs  GAT =&gt;  .60595</a:t>
            </a:r>
          </a:p>
          <a:p>
            <a:pPr lvl="0"/>
            <a:r>
              <a:rPr lang="en-US" dirty="0"/>
              <a:t>DFX  vs  SCN =&gt;  .889123</a:t>
            </a:r>
          </a:p>
          <a:p>
            <a:pPr lvl="0"/>
            <a:r>
              <a:rPr lang="en-US" b="1" u="sng" dirty="0"/>
              <a:t>SFX  vs  SCN =&gt;  .889123</a:t>
            </a:r>
          </a:p>
          <a:p>
            <a:pPr lvl="0"/>
            <a:r>
              <a:rPr lang="en-US" dirty="0"/>
              <a:t>TCR  vs  A10 =&gt;  .643958</a:t>
            </a:r>
          </a:p>
          <a:p>
            <a:pPr lvl="0"/>
            <a:r>
              <a:rPr lang="en-US" dirty="0"/>
              <a:t>SFX  vs  DFX =&gt;       1</a:t>
            </a:r>
          </a:p>
          <a:p>
            <a:pPr lvl="0"/>
            <a:r>
              <a:rPr lang="en-US" dirty="0"/>
              <a:t>O3A  vs  OOA =&gt;  .599109 </a:t>
            </a:r>
          </a:p>
          <a:p>
            <a:endParaRPr lang="en-US" dirty="0"/>
          </a:p>
        </p:txBody>
      </p:sp>
      <p:sp>
        <p:nvSpPr>
          <p:cNvPr id="3" name="Slide Number Placeholder 2">
            <a:extLst>
              <a:ext uri="{FF2B5EF4-FFF2-40B4-BE49-F238E27FC236}">
                <a16:creationId xmlns:a16="http://schemas.microsoft.com/office/drawing/2014/main" id="{06BFB9EC-952C-4BA9-8576-18ADBE433B33}"/>
              </a:ext>
            </a:extLst>
          </p:cNvPr>
          <p:cNvSpPr>
            <a:spLocks noGrp="1"/>
          </p:cNvSpPr>
          <p:nvPr>
            <p:ph type="sldNum" sz="quarter" idx="12"/>
          </p:nvPr>
        </p:nvSpPr>
        <p:spPr/>
        <p:txBody>
          <a:bodyPr/>
          <a:lstStyle/>
          <a:p>
            <a:pPr>
              <a:defRPr/>
            </a:pPr>
            <a:fld id="{7393F251-C5DF-C44A-B1C6-A675597FFAB7}" type="slidenum">
              <a:rPr lang="en-US" smtClean="0">
                <a:solidFill>
                  <a:prstClr val="black">
                    <a:lumMod val="50000"/>
                    <a:lumOff val="50000"/>
                  </a:prstClr>
                </a:solidFill>
              </a:rPr>
              <a:pPr>
                <a:defRPr/>
              </a:pPr>
              <a:t>9</a:t>
            </a:fld>
            <a:endParaRPr lang="en-US" dirty="0">
              <a:solidFill>
                <a:prstClr val="black">
                  <a:lumMod val="50000"/>
                  <a:lumOff val="50000"/>
                </a:prstClr>
              </a:solidFill>
            </a:endParaRPr>
          </a:p>
        </p:txBody>
      </p:sp>
      <p:sp>
        <p:nvSpPr>
          <p:cNvPr id="4" name="Title 3">
            <a:extLst>
              <a:ext uri="{FF2B5EF4-FFF2-40B4-BE49-F238E27FC236}">
                <a16:creationId xmlns:a16="http://schemas.microsoft.com/office/drawing/2014/main" id="{B12C5DD3-D712-45CF-B524-212C6681EC7D}"/>
              </a:ext>
            </a:extLst>
          </p:cNvPr>
          <p:cNvSpPr>
            <a:spLocks noGrp="1"/>
          </p:cNvSpPr>
          <p:nvPr>
            <p:ph type="title"/>
          </p:nvPr>
        </p:nvSpPr>
        <p:spPr/>
        <p:txBody>
          <a:bodyPr/>
          <a:lstStyle/>
          <a:p>
            <a:r>
              <a:rPr lang="en-GB" dirty="0"/>
              <a:t>Winnowing Down the Columns/Features Used</a:t>
            </a:r>
            <a:endParaRPr lang="en-US" dirty="0"/>
          </a:p>
        </p:txBody>
      </p:sp>
      <p:pic>
        <p:nvPicPr>
          <p:cNvPr id="5" name="Picture 4">
            <a:extLst>
              <a:ext uri="{FF2B5EF4-FFF2-40B4-BE49-F238E27FC236}">
                <a16:creationId xmlns:a16="http://schemas.microsoft.com/office/drawing/2014/main" id="{D3CAC66C-16F4-470B-A145-7A445344E33C}"/>
              </a:ext>
            </a:extLst>
          </p:cNvPr>
          <p:cNvPicPr/>
          <p:nvPr/>
        </p:nvPicPr>
        <p:blipFill>
          <a:blip r:embed="rId5"/>
          <a:stretch>
            <a:fillRect/>
          </a:stretch>
        </p:blipFill>
        <p:spPr>
          <a:xfrm>
            <a:off x="83244" y="1225265"/>
            <a:ext cx="6328842" cy="2842022"/>
          </a:xfrm>
          <a:prstGeom prst="rect">
            <a:avLst/>
          </a:prstGeom>
        </p:spPr>
      </p:pic>
      <p:sp>
        <p:nvSpPr>
          <p:cNvPr id="6" name="TextBox 5">
            <a:extLst>
              <a:ext uri="{FF2B5EF4-FFF2-40B4-BE49-F238E27FC236}">
                <a16:creationId xmlns:a16="http://schemas.microsoft.com/office/drawing/2014/main" id="{0A57DE84-052D-4A7A-8CB5-70CA5F76A547}"/>
              </a:ext>
            </a:extLst>
          </p:cNvPr>
          <p:cNvSpPr txBox="1"/>
          <p:nvPr/>
        </p:nvSpPr>
        <p:spPr>
          <a:xfrm>
            <a:off x="3968048" y="5604935"/>
            <a:ext cx="7343419" cy="646331"/>
          </a:xfrm>
          <a:prstGeom prst="rect">
            <a:avLst/>
          </a:prstGeom>
          <a:solidFill>
            <a:schemeClr val="bg1">
              <a:lumMod val="95000"/>
            </a:schemeClr>
          </a:solidFill>
        </p:spPr>
        <p:txBody>
          <a:bodyPr wrap="square" rtlCol="0">
            <a:spAutoFit/>
          </a:bodyPr>
          <a:lstStyle/>
          <a:p>
            <a:r>
              <a:rPr lang="en-GB" dirty="0"/>
              <a:t>Interestingly, the stream class name (SCN) contains useful information that allows removal of other columns without any loss in performance</a:t>
            </a:r>
            <a:endParaRPr lang="en-US" dirty="0"/>
          </a:p>
        </p:txBody>
      </p:sp>
      <p:sp>
        <p:nvSpPr>
          <p:cNvPr id="7" name="TextBox 6">
            <a:extLst>
              <a:ext uri="{FF2B5EF4-FFF2-40B4-BE49-F238E27FC236}">
                <a16:creationId xmlns:a16="http://schemas.microsoft.com/office/drawing/2014/main" id="{77E1EA06-5536-41F7-838C-BF88ED3EAFDD}"/>
              </a:ext>
            </a:extLst>
          </p:cNvPr>
          <p:cNvSpPr txBox="1"/>
          <p:nvPr/>
        </p:nvSpPr>
        <p:spPr>
          <a:xfrm>
            <a:off x="105822" y="940066"/>
            <a:ext cx="6419153" cy="307777"/>
          </a:xfrm>
          <a:prstGeom prst="rect">
            <a:avLst/>
          </a:prstGeom>
          <a:noFill/>
        </p:spPr>
        <p:txBody>
          <a:bodyPr wrap="square" rtlCol="0">
            <a:spAutoFit/>
          </a:bodyPr>
          <a:lstStyle/>
          <a:p>
            <a:r>
              <a:rPr lang="en-GB" sz="1400" dirty="0"/>
              <a:t>Correlation Matrix of Potential Columns/Features to Evaluate Multicollinearity </a:t>
            </a:r>
            <a:endParaRPr lang="en-US" sz="1400" dirty="0"/>
          </a:p>
        </p:txBody>
      </p:sp>
      <p:sp>
        <p:nvSpPr>
          <p:cNvPr id="8" name="Rectangle: Rounded Corners 7">
            <a:extLst>
              <a:ext uri="{FF2B5EF4-FFF2-40B4-BE49-F238E27FC236}">
                <a16:creationId xmlns:a16="http://schemas.microsoft.com/office/drawing/2014/main" id="{AAD48964-DD67-4D32-8FDA-EC05BD1466F6}"/>
              </a:ext>
            </a:extLst>
          </p:cNvPr>
          <p:cNvSpPr/>
          <p:nvPr/>
        </p:nvSpPr>
        <p:spPr bwMode="auto">
          <a:xfrm>
            <a:off x="74333" y="6265103"/>
            <a:ext cx="1089061" cy="503434"/>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4572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buFontTx/>
              <a:buNone/>
              <a:tabLst/>
            </a:pPr>
            <a:r>
              <a:rPr kumimoji="0" lang="en-GB" sz="900" b="1" i="0" u="none" strike="noStrike" cap="none" normalizeH="0" baseline="0" dirty="0">
                <a:ln>
                  <a:noFill/>
                </a:ln>
                <a:solidFill>
                  <a:schemeClr val="bg1"/>
                </a:solidFill>
                <a:effectLst/>
                <a:latin typeface="Arial" charset="0"/>
              </a:rPr>
              <a:t>Feature Engineering &amp; Model Fitting</a:t>
            </a:r>
            <a:endParaRPr kumimoji="0" lang="en-US" sz="900" b="1" i="0" u="none" strike="noStrike" cap="none" normalizeH="0" baseline="0" dirty="0">
              <a:ln>
                <a:noFill/>
              </a:ln>
              <a:solidFill>
                <a:schemeClr val="bg1"/>
              </a:solidFill>
              <a:effectLst/>
              <a:latin typeface="Arial" charset="0"/>
            </a:endParaRPr>
          </a:p>
        </p:txBody>
      </p:sp>
      <p:sp>
        <p:nvSpPr>
          <p:cNvPr id="10" name="TextBox 9">
            <a:extLst>
              <a:ext uri="{FF2B5EF4-FFF2-40B4-BE49-F238E27FC236}">
                <a16:creationId xmlns:a16="http://schemas.microsoft.com/office/drawing/2014/main" id="{5BCFDFE9-34AE-4716-9DD0-21AC6195F4AB}"/>
              </a:ext>
            </a:extLst>
          </p:cNvPr>
          <p:cNvSpPr txBox="1"/>
          <p:nvPr/>
        </p:nvSpPr>
        <p:spPr>
          <a:xfrm>
            <a:off x="6979356" y="2100644"/>
            <a:ext cx="4854222" cy="523220"/>
          </a:xfrm>
          <a:prstGeom prst="rect">
            <a:avLst/>
          </a:prstGeom>
          <a:noFill/>
        </p:spPr>
        <p:txBody>
          <a:bodyPr wrap="square" rtlCol="0">
            <a:spAutoFit/>
          </a:bodyPr>
          <a:lstStyle/>
          <a:p>
            <a:r>
              <a:rPr lang="en-GB" sz="1400" dirty="0"/>
              <a:t>Run early models with/without certain features </a:t>
            </a:r>
          </a:p>
          <a:p>
            <a:r>
              <a:rPr lang="en-GB" sz="1400" dirty="0"/>
              <a:t>to determine if they are beneficial/required</a:t>
            </a:r>
            <a:endParaRPr lang="en-US" sz="1400" dirty="0"/>
          </a:p>
        </p:txBody>
      </p:sp>
      <p:pic>
        <p:nvPicPr>
          <p:cNvPr id="12" name="Picture 11">
            <a:extLst>
              <a:ext uri="{FF2B5EF4-FFF2-40B4-BE49-F238E27FC236}">
                <a16:creationId xmlns:a16="http://schemas.microsoft.com/office/drawing/2014/main" id="{5071A45D-11DF-4492-AC60-7190ABAA59E5}"/>
              </a:ext>
            </a:extLst>
          </p:cNvPr>
          <p:cNvPicPr>
            <a:picLocks noChangeAspect="1"/>
          </p:cNvPicPr>
          <p:nvPr/>
        </p:nvPicPr>
        <p:blipFill>
          <a:blip r:embed="rId6"/>
          <a:stretch>
            <a:fillRect/>
          </a:stretch>
        </p:blipFill>
        <p:spPr>
          <a:xfrm>
            <a:off x="6705600" y="2646276"/>
            <a:ext cx="4854222" cy="491201"/>
          </a:xfrm>
          <a:prstGeom prst="rect">
            <a:avLst/>
          </a:prstGeom>
          <a:ln>
            <a:solidFill>
              <a:schemeClr val="tx1"/>
            </a:solidFill>
          </a:ln>
        </p:spPr>
      </p:pic>
      <p:sp>
        <p:nvSpPr>
          <p:cNvPr id="15" name="TextBox 14">
            <a:extLst>
              <a:ext uri="{FF2B5EF4-FFF2-40B4-BE49-F238E27FC236}">
                <a16:creationId xmlns:a16="http://schemas.microsoft.com/office/drawing/2014/main" id="{714C515B-399D-45A3-87C1-6B829C56DB8C}"/>
              </a:ext>
            </a:extLst>
          </p:cNvPr>
          <p:cNvSpPr txBox="1"/>
          <p:nvPr/>
        </p:nvSpPr>
        <p:spPr>
          <a:xfrm>
            <a:off x="6979356" y="3197304"/>
            <a:ext cx="4854222" cy="738664"/>
          </a:xfrm>
          <a:prstGeom prst="rect">
            <a:avLst/>
          </a:prstGeom>
          <a:noFill/>
        </p:spPr>
        <p:txBody>
          <a:bodyPr wrap="square" rtlCol="0">
            <a:spAutoFit/>
          </a:bodyPr>
          <a:lstStyle/>
          <a:p>
            <a:r>
              <a:rPr lang="en-GB" sz="1400" dirty="0"/>
              <a:t>Here the receiver operating characteristics (ROC) area under curve (AUC) shows that remove the filed flight plan (A10) yields equivalent or better performance.</a:t>
            </a:r>
            <a:endParaRPr lang="en-US" sz="1400" dirty="0"/>
          </a:p>
        </p:txBody>
      </p:sp>
      <p:pic>
        <p:nvPicPr>
          <p:cNvPr id="9" name="features_ex1">
            <a:hlinkClick r:id="" action="ppaction://media"/>
            <a:extLst>
              <a:ext uri="{FF2B5EF4-FFF2-40B4-BE49-F238E27FC236}">
                <a16:creationId xmlns:a16="http://schemas.microsoft.com/office/drawing/2014/main" id="{59CA17CB-5E06-4C0F-9073-0337AFAAB7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3978" y="6180591"/>
            <a:ext cx="609600" cy="609600"/>
          </a:xfrm>
          <a:prstGeom prst="rect">
            <a:avLst/>
          </a:prstGeom>
        </p:spPr>
      </p:pic>
    </p:spTree>
    <p:extLst>
      <p:ext uri="{BB962C8B-B14F-4D97-AF65-F5344CB8AC3E}">
        <p14:creationId xmlns:p14="http://schemas.microsoft.com/office/powerpoint/2010/main" val="197890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irspace_FY08_12Month_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space_FY08_12Month_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4572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25000"/>
          </a:spcAft>
          <a:buClrTx/>
          <a:buSzTx/>
          <a:buFontTx/>
          <a:buNone/>
          <a:tabLst/>
          <a:defRPr kumimoji="0" sz="900" b="1" i="0" u="none" strike="noStrike" cap="none" normalizeH="0" baseline="0">
            <a:ln>
              <a:noFill/>
            </a:ln>
            <a:solidFill>
              <a:schemeClr val="tx1"/>
            </a:solidFill>
            <a:effectLst/>
            <a:latin typeface="Arial" charset="0"/>
          </a:defRPr>
        </a:defPPr>
      </a:lstStyle>
    </a:spDef>
    <a:lnDef>
      <a:spPr bwMode="auto">
        <a:ln>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Airspace_FY08_12Month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rspace_FY08_12Month_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rspace_FY08_12Month_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rspace_FY08_12Month_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rspace_FY08_12Month_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rspace_FY08_12Month_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rspace_FY08_12Month_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rspace_FY08_12Month_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rspace_FY08_12Month_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rspace_FY08_12Month_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rspace_FY08_12Month_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rspace_FY08_12Month_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irspace_FY08_12Month_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space_FY08_12Month_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4572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25000"/>
          </a:spcAft>
          <a:buClrTx/>
          <a:buSzTx/>
          <a:buFontTx/>
          <a:buNone/>
          <a:tabLst/>
          <a:defRPr kumimoji="0" sz="900" b="1" i="0" u="none" strike="noStrike" cap="none" normalizeH="0" baseline="0">
            <a:ln>
              <a:noFill/>
            </a:ln>
            <a:solidFill>
              <a:schemeClr val="tx1"/>
            </a:solidFill>
            <a:effectLst/>
            <a:latin typeface="Arial" charset="0"/>
          </a:defRPr>
        </a:defPPr>
      </a:lstStyle>
    </a:spDef>
    <a:lnDef>
      <a:spPr bwMode="auto">
        <a:ln>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Airspace_FY08_12Month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rspace_FY08_12Month_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rspace_FY08_12Month_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rspace_FY08_12Month_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rspace_FY08_12Month_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rspace_FY08_12Month_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rspace_FY08_12Month_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rspace_FY08_12Month_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rspace_FY08_12Month_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rspace_FY08_12Month_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rspace_FY08_12Month_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rspace_FY08_12Month_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FAA Theme Current">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50000"/>
          </a:spcBef>
          <a:spcAft>
            <a:spcPct val="0"/>
          </a:spcAft>
          <a:buClrTx/>
          <a:buSzTx/>
          <a:tabLst/>
          <a:defRPr sz="1400" dirty="0" smtClean="0">
            <a:solidFill>
              <a:schemeClr val="tx1"/>
            </a:solidFill>
            <a:latin typeface="Arial" pitchFamily="34" charset="0"/>
          </a:defRPr>
        </a:defPPr>
      </a:lstStyle>
      <a:style>
        <a:lnRef idx="2">
          <a:schemeClr val="dk1"/>
        </a:lnRef>
        <a:fillRef idx="1">
          <a:schemeClr val="lt1"/>
        </a:fillRef>
        <a:effectRef idx="0">
          <a:schemeClr val="dk1"/>
        </a:effectRef>
        <a:fontRef idx="minor">
          <a:schemeClr val="dk1"/>
        </a:fontRef>
      </a:style>
    </a:spDef>
    <a:lnDef>
      <a:spPr bwMode="auto">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lstStyle/>
      <a:style>
        <a:lnRef idx="2">
          <a:schemeClr val="dk1"/>
        </a:lnRef>
        <a:fillRef idx="0">
          <a:schemeClr val="dk1"/>
        </a:fillRef>
        <a:effectRef idx="1">
          <a:schemeClr val="dk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AA Theme Current" id="{AC101ED5-0E84-4EAE-AA7A-03E3DE50B5C4}" vid="{6478AAB3-0AA4-4E21-9609-1B07D338DD44}"/>
    </a:ext>
  </a:extLst>
</a:theme>
</file>

<file path=ppt/theme/theme5.xml><?xml version="1.0" encoding="utf-8"?>
<a:theme xmlns:a="http://schemas.openxmlformats.org/drawingml/2006/main" name="1_Office Theme">
  <a:themeElements>
    <a:clrScheme name="Heart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6.xml><?xml version="1.0" encoding="utf-8"?>
<a:theme xmlns:a="http://schemas.openxmlformats.org/drawingml/2006/main" name="7_Office Theme">
  <a:themeElements>
    <a:clrScheme name="Heart #1">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7.xml><?xml version="1.0" encoding="utf-8"?>
<a:theme xmlns:a="http://schemas.openxmlformats.org/drawingml/2006/main" name="Blank">
  <a:themeElements>
    <a:clrScheme name="Heart Livery vB">
      <a:dk1>
        <a:srgbClr val="000000"/>
      </a:dk1>
      <a:lt1>
        <a:sysClr val="window" lastClr="FFFFFF"/>
      </a:lt1>
      <a:dk2>
        <a:srgbClr val="111B40"/>
      </a:dk2>
      <a:lt2>
        <a:srgbClr val="FFFFFF"/>
      </a:lt2>
      <a:accent1>
        <a:srgbClr val="304CB2"/>
      </a:accent1>
      <a:accent2>
        <a:srgbClr val="D5152E"/>
      </a:accent2>
      <a:accent3>
        <a:srgbClr val="606060"/>
      </a:accent3>
      <a:accent4>
        <a:srgbClr val="5E7E94"/>
      </a:accent4>
      <a:accent5>
        <a:srgbClr val="FFBF27"/>
      </a:accent5>
      <a:accent6>
        <a:srgbClr val="E5E3E3"/>
      </a:accent6>
      <a:hlink>
        <a:srgbClr val="606060"/>
      </a:hlink>
      <a:folHlink>
        <a:srgbClr val="5E7E9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defPPr>
      </a:lstStyle>
    </a:txDef>
  </a:objectDefaults>
  <a:extraClrSchemeLst/>
</a:theme>
</file>

<file path=ppt/theme/theme8.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asa_asp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7dd4b56b-df07-4532-a446-2f1b6991b0e6" Revision="1" Stencil="Maps" StencilVersion="1.0"/>
</Control>
</file>

<file path=customXml/item10.xml><?xml version="1.0" encoding="utf-8"?>
<Control xmlns="http://schemas.microsoft.com/VisualStudio/2011/storyboarding/control">
  <Id Name="150477d9-a892-404c-997a-178127e87c28" Revision="1" Stencil="Icons_4" StencilVersion="1.0"/>
</Control>
</file>

<file path=customXml/item11.xml><?xml version="1.0" encoding="utf-8"?>
<Control xmlns="http://schemas.microsoft.com/VisualStudio/2011/storyboarding/control">
  <Id Name="150477d9-a892-404c-997a-178127e87c28" Revision="1" Stencil="Icons_4" StencilVersion="1.0"/>
</Control>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CDF5F7F3537B4CB2EDB1CCC39DB5AF" ma:contentTypeVersion="0" ma:contentTypeDescription="Create a new document." ma:contentTypeScope="" ma:versionID="a9158303e0541028490a4bf2000d71c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ontrol xmlns="http://schemas.microsoft.com/VisualStudio/2011/storyboarding/control">
  <Id Name="60aa576b-58b2-4930-840c-78867220c2da" Revision="1" Stencil="Icons_4" StencilVersion="1.0"/>
</Control>
</file>

<file path=customXml/item5.xml><?xml version="1.0" encoding="utf-8"?>
<Control xmlns="http://schemas.microsoft.com/VisualStudio/2011/storyboarding/control">
  <Id Name="7dd4b56b-df07-4532-a446-2f1b6991b0e6" Revision="1" Stencil="Maps" StencilVersion="1.0"/>
</Control>
</file>

<file path=customXml/item6.xml><?xml version="1.0" encoding="utf-8"?>
<Control xmlns="http://schemas.microsoft.com/VisualStudio/2011/storyboarding/control">
  <Id Name="60aa576b-58b2-4930-840c-78867220c2da" Revision="1" Stencil="Icons_4" StencilVersion="1.0"/>
</Control>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Control xmlns="http://schemas.microsoft.com/VisualStudio/2011/storyboarding/control">
  <Id Name="5a1fa4b0-8f92-4063-b431-c46788d5f66a" Revision="1" Stencil="Icons_1" StencilVersion="1.0"/>
</Control>
</file>

<file path=customXml/item9.xml><?xml version="1.0" encoding="utf-8"?>
<Control xmlns="http://schemas.microsoft.com/VisualStudio/2011/storyboarding/control">
  <Id Name="5a1fa4b0-8f92-4063-b431-c46788d5f66a" Revision="1" Stencil="Icons_1" StencilVersion="1.0"/>
</Control>
</file>

<file path=customXml/itemProps1.xml><?xml version="1.0" encoding="utf-8"?>
<ds:datastoreItem xmlns:ds="http://schemas.openxmlformats.org/officeDocument/2006/customXml" ds:itemID="{DF5481E8-B12B-4DD1-B4FA-AE7890824AC8}">
  <ds:schemaRefs>
    <ds:schemaRef ds:uri="http://schemas.microsoft.com/VisualStudio/2011/storyboarding/control"/>
  </ds:schemaRefs>
</ds:datastoreItem>
</file>

<file path=customXml/itemProps10.xml><?xml version="1.0" encoding="utf-8"?>
<ds:datastoreItem xmlns:ds="http://schemas.openxmlformats.org/officeDocument/2006/customXml" ds:itemID="{808F0CE2-53CB-4E9D-8A68-F4550FE316E3}">
  <ds:schemaRefs>
    <ds:schemaRef ds:uri="http://schemas.microsoft.com/VisualStudio/2011/storyboarding/control"/>
  </ds:schemaRefs>
</ds:datastoreItem>
</file>

<file path=customXml/itemProps11.xml><?xml version="1.0" encoding="utf-8"?>
<ds:datastoreItem xmlns:ds="http://schemas.openxmlformats.org/officeDocument/2006/customXml" ds:itemID="{3B4DB3F6-8039-4D6A-A94D-8BE0AA74B596}">
  <ds:schemaRefs>
    <ds:schemaRef ds:uri="http://schemas.microsoft.com/VisualStudio/2011/storyboarding/control"/>
  </ds:schemaRefs>
</ds:datastoreItem>
</file>

<file path=customXml/itemProps2.xml><?xml version="1.0" encoding="utf-8"?>
<ds:datastoreItem xmlns:ds="http://schemas.openxmlformats.org/officeDocument/2006/customXml" ds:itemID="{A478D6DC-4130-456E-B582-96FCF9EEAC56}">
  <ds:schemaRefs>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C8B6A18F-8179-4AFC-B7FE-A909631DB5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6D7EBD3F-119C-4686-98FE-BD7515EDE199}">
  <ds:schemaRefs>
    <ds:schemaRef ds:uri="http://schemas.microsoft.com/VisualStudio/2011/storyboarding/control"/>
  </ds:schemaRefs>
</ds:datastoreItem>
</file>

<file path=customXml/itemProps5.xml><?xml version="1.0" encoding="utf-8"?>
<ds:datastoreItem xmlns:ds="http://schemas.openxmlformats.org/officeDocument/2006/customXml" ds:itemID="{A0DC122D-D863-4954-A8AD-F07AAF65EBB2}">
  <ds:schemaRefs>
    <ds:schemaRef ds:uri="http://schemas.microsoft.com/VisualStudio/2011/storyboarding/control"/>
  </ds:schemaRefs>
</ds:datastoreItem>
</file>

<file path=customXml/itemProps6.xml><?xml version="1.0" encoding="utf-8"?>
<ds:datastoreItem xmlns:ds="http://schemas.openxmlformats.org/officeDocument/2006/customXml" ds:itemID="{8A13D42F-C614-4F7A-A1A5-E2E06B064887}">
  <ds:schemaRefs>
    <ds:schemaRef ds:uri="http://schemas.microsoft.com/VisualStudio/2011/storyboarding/control"/>
  </ds:schemaRefs>
</ds:datastoreItem>
</file>

<file path=customXml/itemProps7.xml><?xml version="1.0" encoding="utf-8"?>
<ds:datastoreItem xmlns:ds="http://schemas.openxmlformats.org/officeDocument/2006/customXml" ds:itemID="{177E12F4-021C-4D14-B393-09AF44F3956D}">
  <ds:schemaRefs>
    <ds:schemaRef ds:uri="http://schemas.microsoft.com/sharepoint/v3/contenttype/forms"/>
  </ds:schemaRefs>
</ds:datastoreItem>
</file>

<file path=customXml/itemProps8.xml><?xml version="1.0" encoding="utf-8"?>
<ds:datastoreItem xmlns:ds="http://schemas.openxmlformats.org/officeDocument/2006/customXml" ds:itemID="{330633AD-A168-47AD-B582-357CD663A8E0}">
  <ds:schemaRefs>
    <ds:schemaRef ds:uri="http://schemas.microsoft.com/VisualStudio/2011/storyboarding/control"/>
  </ds:schemaRefs>
</ds:datastoreItem>
</file>

<file path=customXml/itemProps9.xml><?xml version="1.0" encoding="utf-8"?>
<ds:datastoreItem xmlns:ds="http://schemas.openxmlformats.org/officeDocument/2006/customXml" ds:itemID="{31695C33-7BEC-43A1-9A29-D77379E0948E}">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15302</TotalTime>
  <Words>3077</Words>
  <Application>Microsoft Office PowerPoint</Application>
  <PresentationFormat>Widescreen</PresentationFormat>
  <Paragraphs>427</Paragraphs>
  <Slides>23</Slides>
  <Notes>23</Notes>
  <HiddenSlides>0</HiddenSlides>
  <MMClips>19</MMClips>
  <ScaleCrop>false</ScaleCrop>
  <HeadingPairs>
    <vt:vector size="8" baseType="variant">
      <vt:variant>
        <vt:lpstr>Fonts Used</vt:lpstr>
      </vt:variant>
      <vt:variant>
        <vt:i4>5</vt:i4>
      </vt:variant>
      <vt:variant>
        <vt:lpstr>Theme</vt:lpstr>
      </vt:variant>
      <vt:variant>
        <vt:i4>11</vt:i4>
      </vt:variant>
      <vt:variant>
        <vt:lpstr>Embedded OLE Servers</vt:lpstr>
      </vt:variant>
      <vt:variant>
        <vt:i4>1</vt:i4>
      </vt:variant>
      <vt:variant>
        <vt:lpstr>Slide Titles</vt:lpstr>
      </vt:variant>
      <vt:variant>
        <vt:i4>23</vt:i4>
      </vt:variant>
    </vt:vector>
  </HeadingPairs>
  <TitlesOfParts>
    <vt:vector size="40" baseType="lpstr">
      <vt:lpstr>ＭＳ Ｐゴシック</vt:lpstr>
      <vt:lpstr>Arial</vt:lpstr>
      <vt:lpstr>Calibri</vt:lpstr>
      <vt:lpstr>Helvetica Neue Medium</vt:lpstr>
      <vt:lpstr>Times New Roman</vt:lpstr>
      <vt:lpstr>Airspace_FY08_12Month_FINAL</vt:lpstr>
      <vt:lpstr>1_Airspace_FY08_12Month_FINAL</vt:lpstr>
      <vt:lpstr>1_Custom Design</vt:lpstr>
      <vt:lpstr>4_FAA Theme Current</vt:lpstr>
      <vt:lpstr>1_Office Theme</vt:lpstr>
      <vt:lpstr>7_Office Theme</vt:lpstr>
      <vt:lpstr>Blank</vt:lpstr>
      <vt:lpstr>2_Custom Design</vt:lpstr>
      <vt:lpstr>1_nasa_asp_presentation</vt:lpstr>
      <vt:lpstr>Simple Light</vt:lpstr>
      <vt:lpstr>21_Office Theme</vt:lpstr>
      <vt:lpstr>think-cell Slide</vt:lpstr>
      <vt:lpstr>PowerPoint Presentation</vt:lpstr>
      <vt:lpstr>Objectives</vt:lpstr>
      <vt:lpstr>CRISP-DM Process Applied to Aviation</vt:lpstr>
      <vt:lpstr>Example 1 - Motivation and Operational Goal</vt:lpstr>
      <vt:lpstr>Focus on TBFM SWIM Data</vt:lpstr>
      <vt:lpstr>Python Scripts to Create TBFM SWIM “AIR” Dataset</vt:lpstr>
      <vt:lpstr>Data Understanding - Description</vt:lpstr>
      <vt:lpstr>Data Understanding – Sample &amp; Baseline Description</vt:lpstr>
      <vt:lpstr>Winnowing Down the Columns/Features Used</vt:lpstr>
      <vt:lpstr>How Machine Learning Differs from Classical Programming  (50K Foot View)</vt:lpstr>
      <vt:lpstr>Initial Models to Assess How Well Commonly  Used Techniques Will Work with this Dataset</vt:lpstr>
      <vt:lpstr>Input Attribute (Feature) Relative Importance</vt:lpstr>
      <vt:lpstr>Develop Python Model and Validate</vt:lpstr>
      <vt:lpstr>Saving the Model for Later Use in Web Service</vt:lpstr>
      <vt:lpstr>Testing Machine Learning as a Service (MLaaS)</vt:lpstr>
      <vt:lpstr>Example 2 - Motivation and Operational Goal</vt:lpstr>
      <vt:lpstr>Focus on TBFM SWIM Data plus ‘Ready Time’</vt:lpstr>
      <vt:lpstr>Data Understanding - Description</vt:lpstr>
      <vt:lpstr>Importance of Super Stream Classes in TBFM</vt:lpstr>
      <vt:lpstr>Goldilocks Zone – Close in Airports are Hot- Have Higher Delay</vt:lpstr>
      <vt:lpstr>Feature Importance and Analytical Lessons</vt:lpstr>
      <vt:lpstr>Questions Before Proceeding to ML Deployment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ATD-2 Examples of Machine Learning with TBFM Data</dc:title>
  <dc:creator>Al Capps</dc:creator>
  <cp:lastModifiedBy>Wang, Easter (ARC-AFH)[UNIVERSITIES SPACE RESEARCH ASSN]</cp:lastModifiedBy>
  <cp:revision>1764</cp:revision>
  <cp:lastPrinted>2016-08-16T02:34:04Z</cp:lastPrinted>
  <dcterms:created xsi:type="dcterms:W3CDTF">2015-04-14T17:55:52Z</dcterms:created>
  <dcterms:modified xsi:type="dcterms:W3CDTF">2020-07-31T04:28:22Z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0x01010065CDF5F7F3537B4CB2EDB1CCC39DB5AF</vt:lpwstr>
  </property>
</Properties>
</file>